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2" r:id="rId6"/>
    <p:sldId id="259" r:id="rId7"/>
    <p:sldId id="260" r:id="rId8"/>
    <p:sldId id="264" r:id="rId9"/>
    <p:sldId id="261" r:id="rId10"/>
    <p:sldId id="267" r:id="rId11"/>
    <p:sldId id="266" r:id="rId12"/>
    <p:sldId id="268" r:id="rId13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9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ja-JP" altLang="en-US"/>
              <a:t>あの日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title>
    <c:autoTitleDeleted val="0"/>
    <c:plotArea>
      <c:layout>
        <c:manualLayout>
          <c:layoutTarget val="inner"/>
          <c:xMode val="edge"/>
          <c:yMode val="edge"/>
          <c:x val="6.9769485336072121E-2"/>
          <c:y val="0.10273621584901013"/>
          <c:w val="0.93023051466392792"/>
          <c:h val="0.82080040667950871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Sheet1!$C$20:$C$42</c:f>
              <c:numCache>
                <c:formatCode>General</c:formatCode>
                <c:ptCount val="23"/>
                <c:pt idx="0">
                  <c:v>19</c:v>
                </c:pt>
                <c:pt idx="1">
                  <c:v>20</c:v>
                </c:pt>
                <c:pt idx="2">
                  <c:v>21</c:v>
                </c:pt>
                <c:pt idx="3">
                  <c:v>22</c:v>
                </c:pt>
                <c:pt idx="4">
                  <c:v>23</c:v>
                </c:pt>
                <c:pt idx="5">
                  <c:v>24</c:v>
                </c:pt>
                <c:pt idx="6">
                  <c:v>25</c:v>
                </c:pt>
                <c:pt idx="7">
                  <c:v>26</c:v>
                </c:pt>
                <c:pt idx="8">
                  <c:v>27</c:v>
                </c:pt>
                <c:pt idx="9">
                  <c:v>28</c:v>
                </c:pt>
                <c:pt idx="10">
                  <c:v>29</c:v>
                </c:pt>
                <c:pt idx="11">
                  <c:v>30</c:v>
                </c:pt>
                <c:pt idx="12">
                  <c:v>31</c:v>
                </c:pt>
                <c:pt idx="13">
                  <c:v>1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5</c:v>
                </c:pt>
                <c:pt idx="18">
                  <c:v>6</c:v>
                </c:pt>
                <c:pt idx="19">
                  <c:v>7</c:v>
                </c:pt>
                <c:pt idx="20">
                  <c:v>8</c:v>
                </c:pt>
                <c:pt idx="21">
                  <c:v>9</c:v>
                </c:pt>
                <c:pt idx="22">
                  <c:v>10</c:v>
                </c:pt>
              </c:numCache>
            </c:numRef>
          </c:cat>
          <c:val>
            <c:numRef>
              <c:f>Sheet1!$D$20:$D$42</c:f>
              <c:numCache>
                <c:formatCode>General</c:formatCode>
                <c:ptCount val="23"/>
                <c:pt idx="0">
                  <c:v>23233</c:v>
                </c:pt>
                <c:pt idx="1">
                  <c:v>32323</c:v>
                </c:pt>
                <c:pt idx="2">
                  <c:v>43210</c:v>
                </c:pt>
                <c:pt idx="3">
                  <c:v>54321</c:v>
                </c:pt>
                <c:pt idx="4">
                  <c:v>60001</c:v>
                </c:pt>
                <c:pt idx="5">
                  <c:v>70000</c:v>
                </c:pt>
                <c:pt idx="6">
                  <c:v>3490001</c:v>
                </c:pt>
                <c:pt idx="7">
                  <c:v>2002999</c:v>
                </c:pt>
                <c:pt idx="8">
                  <c:v>502999</c:v>
                </c:pt>
                <c:pt idx="9">
                  <c:v>2300320</c:v>
                </c:pt>
                <c:pt idx="10">
                  <c:v>232323</c:v>
                </c:pt>
                <c:pt idx="11">
                  <c:v>23233</c:v>
                </c:pt>
                <c:pt idx="12">
                  <c:v>23233</c:v>
                </c:pt>
                <c:pt idx="13">
                  <c:v>23423</c:v>
                </c:pt>
                <c:pt idx="14">
                  <c:v>2343</c:v>
                </c:pt>
                <c:pt idx="15">
                  <c:v>2145</c:v>
                </c:pt>
                <c:pt idx="16">
                  <c:v>766</c:v>
                </c:pt>
                <c:pt idx="17">
                  <c:v>7890</c:v>
                </c:pt>
                <c:pt idx="18">
                  <c:v>53466</c:v>
                </c:pt>
                <c:pt idx="19">
                  <c:v>2523565</c:v>
                </c:pt>
                <c:pt idx="20">
                  <c:v>23453</c:v>
                </c:pt>
                <c:pt idx="21">
                  <c:v>2344</c:v>
                </c:pt>
                <c:pt idx="22">
                  <c:v>23423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484520"/>
        <c:axId val="398338080"/>
      </c:lineChart>
      <c:catAx>
        <c:axId val="7484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398338080"/>
        <c:crosses val="autoZero"/>
        <c:auto val="1"/>
        <c:lblAlgn val="ctr"/>
        <c:lblOffset val="100"/>
        <c:noMultiLvlLbl val="0"/>
      </c:catAx>
      <c:valAx>
        <c:axId val="398338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7484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4315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6708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2140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7990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46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7828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647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018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120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6614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13366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46352-8610-428B-8A0E-271E35F4A87E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9506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mtClean="0"/>
              <a:t>BGP</a:t>
            </a:r>
            <a:r>
              <a:rPr lang="ja-JP" altLang="en-US" smtClean="0"/>
              <a:t>経路問題発生時の行動を考えよう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en-US" altLang="ja-JP" smtClean="0"/>
          </a:p>
          <a:p>
            <a:r>
              <a:rPr lang="ja-JP" altLang="en-US" smtClean="0"/>
              <a:t>岡田 雅之 </a:t>
            </a:r>
            <a:r>
              <a:rPr lang="en-US" altLang="ja-JP" smtClean="0"/>
              <a:t>@smadako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284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o</a:t>
            </a:r>
            <a:r>
              <a:rPr kumimoji="1" lang="en-US" altLang="ja-JP" smtClean="0"/>
              <a:t>rigin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Validation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RPKI/ROA</a:t>
            </a:r>
            <a:r>
              <a:rPr kumimoji="1" lang="ja-JP" altLang="en-US" smtClean="0"/>
              <a:t>による</a:t>
            </a:r>
            <a:r>
              <a:rPr kumimoji="1" lang="en-US" altLang="ja-JP" smtClean="0"/>
              <a:t>Origin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</a:t>
            </a:r>
            <a:r>
              <a:rPr lang="ja-JP" altLang="en-US" smtClean="0"/>
              <a:t>の、</a:t>
            </a:r>
            <a:r>
              <a:rPr lang="en-US" altLang="ja-JP" smtClean="0"/>
              <a:t>Validation</a:t>
            </a:r>
          </a:p>
          <a:p>
            <a:r>
              <a:rPr kumimoji="1" lang="ja-JP" altLang="en-US" smtClean="0"/>
              <a:t>今回の事例では</a:t>
            </a:r>
            <a:r>
              <a:rPr kumimoji="1" lang="en-US" altLang="ja-JP" smtClean="0"/>
              <a:t>?</a:t>
            </a:r>
          </a:p>
          <a:p>
            <a:pPr lvl="1"/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068" y="2768958"/>
            <a:ext cx="6896100" cy="3619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正方形/長方形 4"/>
          <p:cNvSpPr/>
          <p:nvPr/>
        </p:nvSpPr>
        <p:spPr>
          <a:xfrm>
            <a:off x="7868992" y="2768958"/>
            <a:ext cx="515154" cy="78561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7868992" y="3554568"/>
            <a:ext cx="667554" cy="29299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114559" y="5717159"/>
            <a:ext cx="9087118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z="6000" smtClean="0"/>
              <a:t>Origin</a:t>
            </a:r>
            <a:r>
              <a:rPr kumimoji="1" lang="ja-JP" altLang="en-US" sz="6000" smtClean="0"/>
              <a:t> </a:t>
            </a:r>
            <a:r>
              <a:rPr kumimoji="1" lang="en-US" altLang="ja-JP" sz="6000" smtClean="0"/>
              <a:t>AS</a:t>
            </a:r>
            <a:r>
              <a:rPr kumimoji="1" lang="ja-JP" altLang="en-US" sz="6000" smtClean="0"/>
              <a:t>は正しいので残念</a:t>
            </a:r>
            <a:r>
              <a:rPr kumimoji="1" lang="en-US" altLang="ja-JP" sz="6000" smtClean="0"/>
              <a:t>!</a:t>
            </a:r>
            <a:endParaRPr kumimoji="1" lang="ja-JP" altLang="en-US" sz="6000"/>
          </a:p>
        </p:txBody>
      </p:sp>
    </p:spTree>
    <p:extLst>
      <p:ext uri="{BB962C8B-B14F-4D97-AF65-F5344CB8AC3E}">
        <p14:creationId xmlns:p14="http://schemas.microsoft.com/office/powerpoint/2010/main" val="388895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p</a:t>
            </a:r>
            <a:r>
              <a:rPr kumimoji="1" lang="en-US" altLang="ja-JP" smtClean="0"/>
              <a:t>ath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Validation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/>
              <a:t>BGP</a:t>
            </a:r>
            <a:r>
              <a:rPr lang="ja-JP" altLang="en-US"/>
              <a:t> </a:t>
            </a:r>
            <a:r>
              <a:rPr lang="en-US" altLang="ja-JP" smtClean="0"/>
              <a:t>UPDATE</a:t>
            </a:r>
            <a:r>
              <a:rPr lang="ja-JP" altLang="en-US" smtClean="0"/>
              <a:t>メッセージ中の</a:t>
            </a:r>
            <a:r>
              <a:rPr lang="en-US" altLang="ja-JP" smtClean="0"/>
              <a:t>NLRI</a:t>
            </a:r>
            <a:r>
              <a:rPr lang="ja-JP" altLang="en-US" smtClean="0"/>
              <a:t>の改竄を防ぐ技術</a:t>
            </a:r>
            <a:endParaRPr lang="en-US" altLang="ja-JP" smtClean="0"/>
          </a:p>
          <a:p>
            <a:pPr lvl="1"/>
            <a:r>
              <a:rPr kumimoji="1" lang="ja-JP" altLang="en-US" smtClean="0"/>
              <a:t>一つの想定例</a:t>
            </a:r>
            <a:endParaRPr kumimoji="1"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1160171" y="2833352"/>
            <a:ext cx="2756079" cy="16098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64496</a:t>
            </a:r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4349840" y="3795137"/>
            <a:ext cx="2756079" cy="160985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AS64497</a:t>
            </a:r>
          </a:p>
        </p:txBody>
      </p:sp>
      <p:sp>
        <p:nvSpPr>
          <p:cNvPr id="6" name="角丸四角形 5"/>
          <p:cNvSpPr/>
          <p:nvPr/>
        </p:nvSpPr>
        <p:spPr>
          <a:xfrm>
            <a:off x="7646830" y="4991662"/>
            <a:ext cx="2756079" cy="16098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AS64498</a:t>
            </a:r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233666" y="2936304"/>
            <a:ext cx="327016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</a:t>
            </a:r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381439" y="3894108"/>
            <a:ext cx="346012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 </a:t>
            </a:r>
            <a:r>
              <a:rPr kumimoji="1" lang="en-US" altLang="ja-JP" smtClean="0">
                <a:solidFill>
                  <a:srgbClr val="FF0000"/>
                </a:solidFill>
              </a:rPr>
              <a:t>64496 64496 </a:t>
            </a:r>
            <a:r>
              <a:rPr kumimoji="1" lang="en-US" altLang="ja-JP" smtClean="0"/>
              <a:t>64497</a:t>
            </a:r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000721" y="5953561"/>
            <a:ext cx="3191279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 </a:t>
            </a:r>
            <a:r>
              <a:rPr kumimoji="1" lang="en-US" altLang="ja-JP" smtClean="0">
                <a:solidFill>
                  <a:srgbClr val="FF0000"/>
                </a:solidFill>
              </a:rPr>
              <a:t>64496 64496 </a:t>
            </a:r>
            <a:r>
              <a:rPr kumimoji="1" lang="en-US" altLang="ja-JP" smtClean="0"/>
              <a:t>64497 64498</a:t>
            </a:r>
            <a:endParaRPr kumimoji="1" lang="ja-JP" altLang="en-US"/>
          </a:p>
        </p:txBody>
      </p:sp>
      <p:sp>
        <p:nvSpPr>
          <p:cNvPr id="10" name="下矢印 9"/>
          <p:cNvSpPr/>
          <p:nvPr/>
        </p:nvSpPr>
        <p:spPr>
          <a:xfrm rot="18474415">
            <a:off x="3683290" y="3864426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下矢印 10"/>
          <p:cNvSpPr/>
          <p:nvPr/>
        </p:nvSpPr>
        <p:spPr>
          <a:xfrm rot="18474415">
            <a:off x="6917988" y="4968067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137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角丸四角形 4"/>
          <p:cNvSpPr/>
          <p:nvPr/>
        </p:nvSpPr>
        <p:spPr>
          <a:xfrm>
            <a:off x="4349840" y="3795137"/>
            <a:ext cx="2756079" cy="160985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AS64497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588245" y="2382306"/>
            <a:ext cx="381466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endParaRPr kumimoji="1" lang="en-US" altLang="ja-JP" smtClean="0"/>
          </a:p>
          <a:p>
            <a:r>
              <a:rPr kumimoji="1" lang="en-US" altLang="ja-JP" smtClean="0"/>
              <a:t>ASPATH:64497</a:t>
            </a:r>
          </a:p>
          <a:p>
            <a:endParaRPr lang="en-US" altLang="ja-JP"/>
          </a:p>
          <a:p>
            <a:endParaRPr kumimoji="1" lang="en-US" altLang="ja-JP" smtClean="0"/>
          </a:p>
          <a:p>
            <a:endParaRPr lang="en-US" altLang="ja-JP"/>
          </a:p>
          <a:p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p</a:t>
            </a:r>
            <a:r>
              <a:rPr kumimoji="1" lang="en-US" altLang="ja-JP" smtClean="0"/>
              <a:t>ath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Validation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/>
              <a:t>BGP</a:t>
            </a:r>
            <a:r>
              <a:rPr lang="ja-JP" altLang="en-US"/>
              <a:t> </a:t>
            </a:r>
            <a:r>
              <a:rPr lang="en-US" altLang="ja-JP" smtClean="0"/>
              <a:t>UPDATE</a:t>
            </a:r>
            <a:r>
              <a:rPr lang="ja-JP" altLang="en-US" smtClean="0"/>
              <a:t>メッセージ中の</a:t>
            </a:r>
            <a:r>
              <a:rPr lang="en-US" altLang="ja-JP" smtClean="0"/>
              <a:t>NLRI</a:t>
            </a:r>
            <a:r>
              <a:rPr lang="ja-JP" altLang="en-US" smtClean="0"/>
              <a:t>の改竄を防ぐ技術</a:t>
            </a:r>
            <a:endParaRPr lang="en-US" altLang="ja-JP" smtClean="0"/>
          </a:p>
          <a:p>
            <a:pPr lvl="1"/>
            <a:r>
              <a:rPr kumimoji="1" lang="ja-JP" altLang="en-US" smtClean="0"/>
              <a:t>一つの想定例 </a:t>
            </a:r>
            <a:r>
              <a:rPr kumimoji="1" lang="en-US" altLang="ja-JP" smtClean="0"/>
              <a:t>BGPSEC</a:t>
            </a:r>
            <a:r>
              <a:rPr kumimoji="1" lang="ja-JP" altLang="en-US" smtClean="0"/>
              <a:t>では？</a:t>
            </a:r>
            <a:endParaRPr kumimoji="1"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1160171" y="2833352"/>
            <a:ext cx="2756079" cy="16098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64496</a:t>
            </a:r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7646830" y="4991662"/>
            <a:ext cx="2756079" cy="16098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AS64498</a:t>
            </a:r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233666" y="2936304"/>
            <a:ext cx="327016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</a:t>
            </a:r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783208" y="3056473"/>
            <a:ext cx="346012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 </a:t>
            </a:r>
            <a:r>
              <a:rPr kumimoji="1" lang="en-US" altLang="ja-JP" smtClean="0">
                <a:solidFill>
                  <a:srgbClr val="FF0000"/>
                </a:solidFill>
              </a:rPr>
              <a:t>64496 64496 </a:t>
            </a:r>
          </a:p>
        </p:txBody>
      </p:sp>
      <p:sp>
        <p:nvSpPr>
          <p:cNvPr id="10" name="下矢印 9"/>
          <p:cNvSpPr/>
          <p:nvPr/>
        </p:nvSpPr>
        <p:spPr>
          <a:xfrm rot="18474415">
            <a:off x="3683290" y="3864426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下矢印 10"/>
          <p:cNvSpPr/>
          <p:nvPr/>
        </p:nvSpPr>
        <p:spPr>
          <a:xfrm rot="18474415">
            <a:off x="6917988" y="4968067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666579" y="3074803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886101" y="3074803"/>
            <a:ext cx="1357230" cy="369332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ja-JP" altLang="en-US" smtClean="0"/>
              <a:t>壊れた署名</a:t>
            </a:r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9564716" y="2442806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16" name="四角形吹き出し 15"/>
          <p:cNvSpPr/>
          <p:nvPr/>
        </p:nvSpPr>
        <p:spPr>
          <a:xfrm>
            <a:off x="9916732" y="4540439"/>
            <a:ext cx="1707523" cy="1048509"/>
          </a:xfrm>
          <a:prstGeom prst="wedgeRectCallout">
            <a:avLst>
              <a:gd name="adj1" fmla="val -158742"/>
              <a:gd name="adj2" fmla="val -114376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mtClean="0"/>
              <a:t>この</a:t>
            </a:r>
            <a:r>
              <a:rPr kumimoji="1" lang="en-US" altLang="ja-JP" smtClean="0"/>
              <a:t>Update</a:t>
            </a:r>
            <a:r>
              <a:rPr kumimoji="1" lang="ja-JP" altLang="en-US" smtClean="0"/>
              <a:t>おかしい！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164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path validation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1160171" y="2833352"/>
            <a:ext cx="2756079" cy="16098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64496</a:t>
            </a:r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4349840" y="3795137"/>
            <a:ext cx="2756079" cy="160985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AS64497</a:t>
            </a:r>
            <a:endParaRPr kumimoji="1" lang="en-US" altLang="ja-JP" smtClean="0"/>
          </a:p>
        </p:txBody>
      </p:sp>
      <p:sp>
        <p:nvSpPr>
          <p:cNvPr id="6" name="角丸四角形 5"/>
          <p:cNvSpPr/>
          <p:nvPr/>
        </p:nvSpPr>
        <p:spPr>
          <a:xfrm>
            <a:off x="7774600" y="5211123"/>
            <a:ext cx="2756079" cy="16098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AS64498</a:t>
            </a:r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233666" y="2936304"/>
            <a:ext cx="327016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</a:t>
            </a:r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763128" y="2204092"/>
            <a:ext cx="3460123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</a:t>
            </a:r>
            <a:r>
              <a:rPr lang="en-US" altLang="ja-JP">
                <a:solidFill>
                  <a:srgbClr val="FF0000"/>
                </a:solidFill>
              </a:rPr>
              <a:t>64497</a:t>
            </a:r>
            <a:endParaRPr lang="en-US" altLang="ja-JP" smtClean="0">
              <a:solidFill>
                <a:srgbClr val="FF0000"/>
              </a:solidFill>
            </a:endParaRPr>
          </a:p>
          <a:p>
            <a:endParaRPr kumimoji="1" lang="en-US" altLang="ja-JP">
              <a:solidFill>
                <a:srgbClr val="FF0000"/>
              </a:solidFill>
            </a:endParaRPr>
          </a:p>
          <a:p>
            <a:endParaRPr lang="en-US" altLang="ja-JP" smtClean="0">
              <a:solidFill>
                <a:srgbClr val="FF0000"/>
              </a:solidFill>
            </a:endParaRPr>
          </a:p>
          <a:p>
            <a:endParaRPr kumimoji="1" lang="en-US" altLang="ja-JP">
              <a:solidFill>
                <a:srgbClr val="FF0000"/>
              </a:solidFill>
            </a:endParaRPr>
          </a:p>
          <a:p>
            <a:endParaRPr kumimoji="1" lang="ja-JP" altLang="en-US"/>
          </a:p>
        </p:txBody>
      </p:sp>
      <p:sp>
        <p:nvSpPr>
          <p:cNvPr id="9" name="下矢印 8"/>
          <p:cNvSpPr/>
          <p:nvPr/>
        </p:nvSpPr>
        <p:spPr>
          <a:xfrm rot="18474415">
            <a:off x="3683290" y="3864426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下矢印 9"/>
          <p:cNvSpPr/>
          <p:nvPr/>
        </p:nvSpPr>
        <p:spPr>
          <a:xfrm rot="18474415">
            <a:off x="6917988" y="4968067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473624" y="4003026"/>
            <a:ext cx="351703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endParaRPr kumimoji="1" lang="en-US" altLang="ja-JP" smtClean="0"/>
          </a:p>
          <a:p>
            <a:r>
              <a:rPr kumimoji="1" lang="en-US" altLang="ja-JP" smtClean="0"/>
              <a:t>ASPATH:</a:t>
            </a:r>
            <a:r>
              <a:rPr lang="en-US" altLang="ja-JP">
                <a:solidFill>
                  <a:srgbClr val="FF0000"/>
                </a:solidFill>
              </a:rPr>
              <a:t>64498</a:t>
            </a:r>
            <a:endParaRPr lang="en-US" altLang="ja-JP" smtClean="0">
              <a:solidFill>
                <a:srgbClr val="FF0000"/>
              </a:solidFill>
            </a:endParaRPr>
          </a:p>
          <a:p>
            <a:endParaRPr kumimoji="1" lang="en-US" altLang="ja-JP">
              <a:solidFill>
                <a:srgbClr val="FF0000"/>
              </a:solidFill>
            </a:endParaRPr>
          </a:p>
          <a:p>
            <a:endParaRPr lang="en-US" altLang="ja-JP" smtClean="0">
              <a:solidFill>
                <a:srgbClr val="FF0000"/>
              </a:solidFill>
            </a:endParaRPr>
          </a:p>
          <a:p>
            <a:endParaRPr kumimoji="1" lang="en-US" altLang="ja-JP">
              <a:solidFill>
                <a:srgbClr val="FF0000"/>
              </a:solidFill>
            </a:endParaRPr>
          </a:p>
          <a:p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666579" y="3074803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849221" y="3072844"/>
            <a:ext cx="327016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</a:t>
            </a:r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9296264" y="3213303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9296263" y="2420527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8530533" y="4723078"/>
            <a:ext cx="3460123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</a:t>
            </a:r>
            <a:r>
              <a:rPr lang="en-US" altLang="ja-JP">
                <a:solidFill>
                  <a:srgbClr val="FF0000"/>
                </a:solidFill>
              </a:rPr>
              <a:t>64497</a:t>
            </a:r>
            <a:endParaRPr lang="en-US" altLang="ja-JP" smtClean="0">
              <a:solidFill>
                <a:srgbClr val="FF0000"/>
              </a:solidFill>
            </a:endParaRPr>
          </a:p>
          <a:p>
            <a:endParaRPr kumimoji="1" lang="en-US" altLang="ja-JP">
              <a:solidFill>
                <a:srgbClr val="FF0000"/>
              </a:solidFill>
            </a:endParaRPr>
          </a:p>
          <a:p>
            <a:endParaRPr lang="en-US" altLang="ja-JP" smtClean="0">
              <a:solidFill>
                <a:srgbClr val="FF0000"/>
              </a:solidFill>
            </a:endParaRPr>
          </a:p>
          <a:p>
            <a:endParaRPr kumimoji="1" lang="en-US" altLang="ja-JP">
              <a:solidFill>
                <a:srgbClr val="FF0000"/>
              </a:solidFill>
            </a:endParaRPr>
          </a:p>
          <a:p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616626" y="5591830"/>
            <a:ext cx="3270163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ASPATH:64496</a:t>
            </a:r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1063669" y="5732289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11063668" y="4939513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1082002" y="4202435"/>
            <a:ext cx="646331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smtClean="0"/>
              <a:t>署名</a:t>
            </a:r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19660" y="5785703"/>
            <a:ext cx="10708247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z="6000" smtClean="0"/>
              <a:t>AS-PATH</a:t>
            </a:r>
            <a:r>
              <a:rPr kumimoji="1" lang="ja-JP" altLang="en-US" sz="6000" smtClean="0"/>
              <a:t>は</a:t>
            </a:r>
            <a:r>
              <a:rPr lang="ja-JP" altLang="en-US" sz="6000" smtClean="0"/>
              <a:t>意図通りな</a:t>
            </a:r>
            <a:r>
              <a:rPr kumimoji="1" lang="ja-JP" altLang="en-US" sz="6000" smtClean="0"/>
              <a:t>ので残念</a:t>
            </a:r>
            <a:r>
              <a:rPr kumimoji="1" lang="en-US" altLang="ja-JP" sz="6000" smtClean="0"/>
              <a:t>!</a:t>
            </a:r>
            <a:endParaRPr kumimoji="1" lang="ja-JP" altLang="en-US" sz="6000"/>
          </a:p>
        </p:txBody>
      </p:sp>
    </p:spTree>
    <p:extLst>
      <p:ext uri="{BB962C8B-B14F-4D97-AF65-F5344CB8AC3E}">
        <p14:creationId xmlns:p14="http://schemas.microsoft.com/office/powerpoint/2010/main" val="285920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MANRS</a:t>
            </a:r>
            <a:endParaRPr kumimoji="1" lang="ja-JP" altLang="en-US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6219" y="1245521"/>
            <a:ext cx="6128291" cy="5163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テキスト ボックス 4"/>
          <p:cNvSpPr txBox="1"/>
          <p:nvPr/>
        </p:nvSpPr>
        <p:spPr>
          <a:xfrm>
            <a:off x="7274510" y="2571084"/>
            <a:ext cx="46299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smtClean="0"/>
              <a:t>・フィルタを書きましょう</a:t>
            </a:r>
            <a:endParaRPr kumimoji="1" lang="en-US" altLang="ja-JP" sz="2400" smtClean="0"/>
          </a:p>
          <a:p>
            <a:r>
              <a:rPr lang="ja-JP" altLang="en-US" sz="2400" smtClean="0"/>
              <a:t>・</a:t>
            </a:r>
            <a:r>
              <a:rPr lang="en-US" altLang="ja-JP" sz="2400" smtClean="0"/>
              <a:t>IRR</a:t>
            </a:r>
            <a:r>
              <a:rPr lang="ja-JP" altLang="en-US" sz="2400" smtClean="0"/>
              <a:t>・</a:t>
            </a:r>
            <a:r>
              <a:rPr lang="en-US" altLang="ja-JP" sz="2400" smtClean="0"/>
              <a:t>WHOIS</a:t>
            </a:r>
            <a:r>
              <a:rPr lang="ja-JP" altLang="en-US" sz="2400" smtClean="0"/>
              <a:t>の情報を最新に</a:t>
            </a:r>
            <a:endParaRPr lang="en-US" altLang="ja-JP" sz="2400" smtClean="0"/>
          </a:p>
          <a:p>
            <a:r>
              <a:rPr kumimoji="1" lang="ja-JP" altLang="en-US" sz="2400" smtClean="0"/>
              <a:t>・ルーティングポリシーを公表</a:t>
            </a:r>
            <a:endParaRPr kumimoji="1" lang="en-US" altLang="ja-JP" sz="2400" smtClean="0"/>
          </a:p>
          <a:p>
            <a:r>
              <a:rPr lang="ja-JP" altLang="en-US" sz="2400" smtClean="0"/>
              <a:t>・交流を促進しよう</a:t>
            </a:r>
            <a:endParaRPr lang="en-US" altLang="ja-JP" sz="2400" smtClean="0"/>
          </a:p>
          <a:p>
            <a:r>
              <a:rPr kumimoji="1" lang="ja-JP" altLang="en-US" sz="2400" smtClean="0"/>
              <a:t>・</a:t>
            </a:r>
            <a:r>
              <a:rPr kumimoji="1" lang="en-US" altLang="ja-JP" sz="2400" smtClean="0"/>
              <a:t>MANRS</a:t>
            </a:r>
            <a:r>
              <a:rPr lang="ja-JP" altLang="en-US" sz="2400" smtClean="0"/>
              <a:t>やったらリストに載せます</a:t>
            </a:r>
            <a:endParaRPr kumimoji="1" lang="ja-JP" altLang="en-US" sz="240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55421" y="5578054"/>
            <a:ext cx="11549043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ja-JP" altLang="en-US" sz="6000"/>
              <a:t>全</a:t>
            </a:r>
            <a:r>
              <a:rPr lang="ja-JP" altLang="en-US" sz="6000" smtClean="0"/>
              <a:t>ての</a:t>
            </a:r>
            <a:r>
              <a:rPr lang="en-US" altLang="ja-JP" sz="6000" smtClean="0"/>
              <a:t>AS</a:t>
            </a:r>
            <a:r>
              <a:rPr lang="ja-JP" altLang="en-US" sz="6000" smtClean="0"/>
              <a:t>がこれに対応するのは？</a:t>
            </a:r>
            <a:endParaRPr kumimoji="1" lang="ja-JP" altLang="en-US" sz="6000"/>
          </a:p>
        </p:txBody>
      </p:sp>
    </p:spTree>
    <p:extLst>
      <p:ext uri="{BB962C8B-B14F-4D97-AF65-F5344CB8AC3E}">
        <p14:creationId xmlns:p14="http://schemas.microsoft.com/office/powerpoint/2010/main" val="78543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IRR</a:t>
            </a:r>
            <a:endParaRPr kumimoji="1" lang="ja-JP" altLang="en-US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16095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正方形/長方形 4"/>
          <p:cNvSpPr/>
          <p:nvPr/>
        </p:nvSpPr>
        <p:spPr>
          <a:xfrm>
            <a:off x="3876541" y="2382592"/>
            <a:ext cx="2408349" cy="37943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26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IRR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問い合わせ先、</a:t>
            </a:r>
            <a:r>
              <a:rPr kumimoji="1" lang="en-US" altLang="ja-JP" smtClean="0"/>
              <a:t>OriginAS</a:t>
            </a:r>
            <a:r>
              <a:rPr kumimoji="1" lang="ja-JP" altLang="en-US" smtClean="0"/>
              <a:t>の確認など大量検索が走った？</a:t>
            </a:r>
            <a:endParaRPr kumimoji="1" lang="en-US" altLang="ja-JP" smtClean="0"/>
          </a:p>
          <a:p>
            <a:r>
              <a:rPr lang="en-US" altLang="ja-JP"/>
              <a:t>whois -h jpirr.nic.ad.jp '!gas15169'</a:t>
            </a:r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488" y="270456"/>
            <a:ext cx="8820170" cy="63190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609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ROA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with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Max-length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343573"/>
            <a:ext cx="10515600" cy="775907"/>
          </a:xfrm>
        </p:spPr>
        <p:txBody>
          <a:bodyPr/>
          <a:lstStyle/>
          <a:p>
            <a:r>
              <a:rPr kumimoji="1" lang="en-US" altLang="ja-JP" smtClean="0"/>
              <a:t>ROA</a:t>
            </a:r>
            <a:r>
              <a:rPr kumimoji="1" lang="ja-JP" altLang="en-US" smtClean="0"/>
              <a:t>の</a:t>
            </a:r>
            <a:r>
              <a:rPr kumimoji="1" lang="en-US" altLang="ja-JP" smtClean="0"/>
              <a:t>Max-Length</a:t>
            </a:r>
            <a:r>
              <a:rPr kumimoji="1" lang="ja-JP" altLang="en-US" smtClean="0"/>
              <a:t>を</a:t>
            </a:r>
            <a:r>
              <a:rPr kumimoji="1" lang="en-US" altLang="ja-JP" smtClean="0"/>
              <a:t>DFZ</a:t>
            </a:r>
            <a:r>
              <a:rPr kumimoji="1" lang="ja-JP" altLang="en-US" smtClean="0"/>
              <a:t>に流れる</a:t>
            </a:r>
            <a:r>
              <a:rPr kumimoji="1" lang="en-US" altLang="ja-JP" smtClean="0"/>
              <a:t>length</a:t>
            </a:r>
            <a:r>
              <a:rPr kumimoji="1" lang="ja-JP" altLang="en-US" smtClean="0"/>
              <a:t>例えば</a:t>
            </a:r>
            <a:r>
              <a:rPr kumimoji="1" lang="en-US" altLang="ja-JP" smtClean="0"/>
              <a:t>12</a:t>
            </a:r>
            <a:r>
              <a:rPr kumimoji="1" lang="ja-JP" altLang="en-US" smtClean="0"/>
              <a:t>とか</a:t>
            </a:r>
            <a:r>
              <a:rPr kumimoji="1" lang="en-US" altLang="ja-JP" smtClean="0"/>
              <a:t>16</a:t>
            </a:r>
            <a:r>
              <a:rPr kumimoji="1" lang="ja-JP" altLang="en-US" smtClean="0"/>
              <a:t>とかなら？</a:t>
            </a:r>
            <a:endParaRPr kumimoji="1"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4263979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64496</a:t>
            </a:r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6592908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64499</a:t>
            </a:r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6592907" y="2323094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/>
              <a:t>64500</a:t>
            </a:r>
            <a:endParaRPr kumimoji="1" lang="ja-JP" altLang="en-US"/>
          </a:p>
        </p:txBody>
      </p:sp>
      <p:sp>
        <p:nvSpPr>
          <p:cNvPr id="7" name="角丸四角形 6"/>
          <p:cNvSpPr/>
          <p:nvPr/>
        </p:nvSpPr>
        <p:spPr>
          <a:xfrm>
            <a:off x="8826319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64497</a:t>
            </a:r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6592907" y="5455746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64498</a:t>
            </a:r>
            <a:endParaRPr kumimoji="1" lang="ja-JP" altLang="en-US"/>
          </a:p>
        </p:txBody>
      </p:sp>
      <p:sp>
        <p:nvSpPr>
          <p:cNvPr id="9" name="角丸四角形 8"/>
          <p:cNvSpPr/>
          <p:nvPr/>
        </p:nvSpPr>
        <p:spPr>
          <a:xfrm>
            <a:off x="2178674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64499</a:t>
            </a:r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845410" y="1773765"/>
            <a:ext cx="4699712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z="2800" smtClean="0"/>
              <a:t>ROA:192.0.2.0/</a:t>
            </a:r>
            <a:r>
              <a:rPr kumimoji="1" lang="en-US" altLang="ja-JP" sz="2800" b="1" smtClean="0"/>
              <a:t>16-20</a:t>
            </a:r>
            <a:r>
              <a:rPr kumimoji="1" lang="ja-JP" altLang="en-US" sz="2800" smtClean="0"/>
              <a:t> </a:t>
            </a:r>
            <a:r>
              <a:rPr kumimoji="1" lang="en-US" altLang="ja-JP" sz="2800" smtClean="0"/>
              <a:t>AS64496</a:t>
            </a:r>
            <a:endParaRPr kumimoji="1" lang="ja-JP" altLang="en-US" sz="280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682301" y="3520086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Update:192.0.2.0/20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 rot="5400000">
            <a:off x="3354876" y="4053584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下矢印 12"/>
          <p:cNvSpPr/>
          <p:nvPr/>
        </p:nvSpPr>
        <p:spPr>
          <a:xfrm rot="5400000" flipV="1">
            <a:off x="5672070" y="3994598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952464" y="4779618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 flipV="1">
            <a:off x="6812383" y="3200266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581357" y="3127510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>
                <a:solidFill>
                  <a:srgbClr val="FF0000"/>
                </a:solidFill>
              </a:rPr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7" name="四角形吹き出し 16"/>
          <p:cNvSpPr/>
          <p:nvPr/>
        </p:nvSpPr>
        <p:spPr>
          <a:xfrm>
            <a:off x="8615964" y="1914574"/>
            <a:ext cx="1707523" cy="1048509"/>
          </a:xfrm>
          <a:prstGeom prst="wedgeRectCallout">
            <a:avLst>
              <a:gd name="adj1" fmla="val -127818"/>
              <a:gd name="adj2" fmla="val 103034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mtClean="0"/>
              <a:t>この</a:t>
            </a:r>
            <a:r>
              <a:rPr kumimoji="1" lang="en-US" altLang="ja-JP" smtClean="0"/>
              <a:t>Update</a:t>
            </a:r>
            <a:r>
              <a:rPr kumimoji="1" lang="ja-JP" altLang="en-US" smtClean="0"/>
              <a:t>おかしい！</a:t>
            </a:r>
            <a:endParaRPr kumimoji="1" lang="ja-JP" altLang="en-US"/>
          </a:p>
        </p:txBody>
      </p:sp>
      <p:sp>
        <p:nvSpPr>
          <p:cNvPr id="18" name="四角形吹き出し 17"/>
          <p:cNvSpPr/>
          <p:nvPr/>
        </p:nvSpPr>
        <p:spPr>
          <a:xfrm>
            <a:off x="327334" y="2328839"/>
            <a:ext cx="1707523" cy="1048509"/>
          </a:xfrm>
          <a:prstGeom prst="wedgeRectCallout">
            <a:avLst>
              <a:gd name="adj1" fmla="val 59989"/>
              <a:gd name="adj2" fmla="val 6987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Up</a:t>
            </a:r>
            <a:r>
              <a:rPr lang="en-US" altLang="ja-JP" smtClean="0"/>
              <a:t>date</a:t>
            </a:r>
            <a:r>
              <a:rPr lang="ja-JP" altLang="en-US" smtClean="0"/>
              <a:t> </a:t>
            </a:r>
            <a:r>
              <a:rPr lang="en-US" altLang="ja-JP" smtClean="0"/>
              <a:t>OK</a:t>
            </a:r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55422" y="5578054"/>
            <a:ext cx="4461278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ja-JP" altLang="en-US" sz="6000" smtClean="0"/>
              <a:t>理想論？</a:t>
            </a:r>
            <a:endParaRPr kumimoji="1" lang="ja-JP" altLang="en-US" sz="6000"/>
          </a:p>
        </p:txBody>
      </p:sp>
      <p:sp>
        <p:nvSpPr>
          <p:cNvPr id="20" name="下矢印 19"/>
          <p:cNvSpPr/>
          <p:nvPr/>
        </p:nvSpPr>
        <p:spPr>
          <a:xfrm rot="10800000" flipV="1">
            <a:off x="6806470" y="5058648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下矢印 20"/>
          <p:cNvSpPr/>
          <p:nvPr/>
        </p:nvSpPr>
        <p:spPr>
          <a:xfrm rot="5400000" flipV="1">
            <a:off x="7970149" y="4047120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四角形吹き出し 21"/>
          <p:cNvSpPr/>
          <p:nvPr/>
        </p:nvSpPr>
        <p:spPr>
          <a:xfrm>
            <a:off x="9629100" y="5148950"/>
            <a:ext cx="1707523" cy="1048509"/>
          </a:xfrm>
          <a:prstGeom prst="wedgeRectCallout">
            <a:avLst>
              <a:gd name="adj1" fmla="val -118013"/>
              <a:gd name="adj2" fmla="val -102093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mtClean="0"/>
              <a:t>この</a:t>
            </a:r>
            <a:r>
              <a:rPr kumimoji="1" lang="en-US" altLang="ja-JP" smtClean="0"/>
              <a:t>Update</a:t>
            </a:r>
            <a:r>
              <a:rPr kumimoji="1" lang="ja-JP" altLang="en-US" smtClean="0"/>
              <a:t>おかしい！</a:t>
            </a:r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8322436" y="4683483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>
                <a:solidFill>
                  <a:srgbClr val="FF0000"/>
                </a:solidFill>
              </a:rPr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5931787" y="6211099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>
                <a:solidFill>
                  <a:srgbClr val="FF0000"/>
                </a:solidFill>
              </a:rPr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25" name="四角形吹き出し 24"/>
          <p:cNvSpPr/>
          <p:nvPr/>
        </p:nvSpPr>
        <p:spPr>
          <a:xfrm>
            <a:off x="4751761" y="5190198"/>
            <a:ext cx="1707523" cy="1048509"/>
          </a:xfrm>
          <a:prstGeom prst="wedgeRectCallout">
            <a:avLst>
              <a:gd name="adj1" fmla="val 72810"/>
              <a:gd name="adj2" fmla="val 51445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mtClean="0"/>
              <a:t>この</a:t>
            </a:r>
            <a:r>
              <a:rPr kumimoji="1" lang="en-US" altLang="ja-JP" smtClean="0"/>
              <a:t>Update</a:t>
            </a:r>
            <a:r>
              <a:rPr kumimoji="1" lang="ja-JP" altLang="en-US" smtClean="0"/>
              <a:t>おかしい！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3043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ROA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with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Max-length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343573"/>
            <a:ext cx="10515600" cy="775907"/>
          </a:xfrm>
        </p:spPr>
        <p:txBody>
          <a:bodyPr/>
          <a:lstStyle/>
          <a:p>
            <a:r>
              <a:rPr kumimoji="1" lang="ja-JP" altLang="en-US" smtClean="0"/>
              <a:t>でも、相手が</a:t>
            </a:r>
            <a:r>
              <a:rPr kumimoji="1" lang="en-US" altLang="ja-JP" smtClean="0"/>
              <a:t>Validation</a:t>
            </a:r>
            <a:r>
              <a:rPr kumimoji="1" lang="ja-JP" altLang="en-US" smtClean="0"/>
              <a:t>を導入していたら・・・</a:t>
            </a:r>
            <a:endParaRPr kumimoji="1"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4263979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64496</a:t>
            </a:r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6592908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64499</a:t>
            </a:r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6592907" y="2323094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64500</a:t>
            </a:r>
            <a:endParaRPr kumimoji="1" lang="ja-JP" altLang="en-US"/>
          </a:p>
        </p:txBody>
      </p:sp>
      <p:sp>
        <p:nvSpPr>
          <p:cNvPr id="7" name="角丸四角形 6"/>
          <p:cNvSpPr/>
          <p:nvPr/>
        </p:nvSpPr>
        <p:spPr>
          <a:xfrm>
            <a:off x="8826319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64497</a:t>
            </a:r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6592907" y="5455746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64498</a:t>
            </a:r>
            <a:endParaRPr kumimoji="1" lang="ja-JP" altLang="en-US"/>
          </a:p>
        </p:txBody>
      </p:sp>
      <p:sp>
        <p:nvSpPr>
          <p:cNvPr id="9" name="角丸四角形 8"/>
          <p:cNvSpPr/>
          <p:nvPr/>
        </p:nvSpPr>
        <p:spPr>
          <a:xfrm>
            <a:off x="2178674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64499</a:t>
            </a:r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010722" y="1787332"/>
            <a:ext cx="4627795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z="2800" smtClean="0">
                <a:solidFill>
                  <a:schemeClr val="bg1"/>
                </a:solidFill>
              </a:rPr>
              <a:t>ROA:192.0.2.0/</a:t>
            </a:r>
            <a:r>
              <a:rPr kumimoji="1" lang="en-US" altLang="ja-JP" sz="2800" b="1" smtClean="0">
                <a:solidFill>
                  <a:schemeClr val="bg1"/>
                </a:solidFill>
              </a:rPr>
              <a:t>16-</a:t>
            </a:r>
            <a:r>
              <a:rPr lang="en-US" altLang="ja-JP" sz="2800" b="1">
                <a:solidFill>
                  <a:schemeClr val="bg1"/>
                </a:solidFill>
              </a:rPr>
              <a:t>20</a:t>
            </a:r>
            <a:r>
              <a:rPr kumimoji="1" lang="ja-JP" altLang="en-US" sz="2800" smtClean="0">
                <a:solidFill>
                  <a:schemeClr val="bg1"/>
                </a:solidFill>
              </a:rPr>
              <a:t> </a:t>
            </a:r>
            <a:r>
              <a:rPr kumimoji="1" lang="en-US" altLang="ja-JP" sz="2800" smtClean="0"/>
              <a:t>AS64496</a:t>
            </a:r>
            <a:endParaRPr kumimoji="1" lang="ja-JP" altLang="en-US" sz="280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682301" y="3520086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Update:192.0.2.0/20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 rot="5400000">
            <a:off x="3354876" y="4053584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下矢印 12"/>
          <p:cNvSpPr/>
          <p:nvPr/>
        </p:nvSpPr>
        <p:spPr>
          <a:xfrm rot="5400000" flipV="1">
            <a:off x="5672070" y="3994598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952464" y="4779618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 flipV="1">
            <a:off x="6812383" y="3200266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四角形吹き出し 17"/>
          <p:cNvSpPr/>
          <p:nvPr/>
        </p:nvSpPr>
        <p:spPr>
          <a:xfrm>
            <a:off x="327334" y="2328839"/>
            <a:ext cx="1707523" cy="1048509"/>
          </a:xfrm>
          <a:prstGeom prst="wedgeRectCallout">
            <a:avLst>
              <a:gd name="adj1" fmla="val 59989"/>
              <a:gd name="adj2" fmla="val 6987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Up</a:t>
            </a:r>
            <a:r>
              <a:rPr lang="en-US" altLang="ja-JP" smtClean="0"/>
              <a:t>date</a:t>
            </a:r>
            <a:r>
              <a:rPr lang="ja-JP" altLang="en-US" smtClean="0"/>
              <a:t> </a:t>
            </a:r>
            <a:r>
              <a:rPr lang="en-US" altLang="ja-JP" smtClean="0"/>
              <a:t>OK</a:t>
            </a:r>
            <a:endParaRPr kumimoji="1" lang="ja-JP" altLang="en-US"/>
          </a:p>
        </p:txBody>
      </p:sp>
      <p:sp>
        <p:nvSpPr>
          <p:cNvPr id="20" name="下矢印 19"/>
          <p:cNvSpPr/>
          <p:nvPr/>
        </p:nvSpPr>
        <p:spPr>
          <a:xfrm rot="10800000" flipV="1">
            <a:off x="6806470" y="5058648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下矢印 20"/>
          <p:cNvSpPr/>
          <p:nvPr/>
        </p:nvSpPr>
        <p:spPr>
          <a:xfrm rot="5400000" flipV="1">
            <a:off x="7970149" y="4047120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四角形吹き出し 24"/>
          <p:cNvSpPr/>
          <p:nvPr/>
        </p:nvSpPr>
        <p:spPr>
          <a:xfrm>
            <a:off x="4610635" y="2522943"/>
            <a:ext cx="1707523" cy="1048509"/>
          </a:xfrm>
          <a:prstGeom prst="wedgeRectCallout">
            <a:avLst>
              <a:gd name="adj1" fmla="val 61496"/>
              <a:gd name="adj2" fmla="val 125143"/>
            </a:avLst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Invalid!</a:t>
            </a:r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327334" y="5796712"/>
            <a:ext cx="11390110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4400" smtClean="0"/>
              <a:t>完全</a:t>
            </a:r>
            <a:r>
              <a:rPr kumimoji="1" lang="en-US" altLang="ja-JP" sz="4400" smtClean="0"/>
              <a:t>DFZ</a:t>
            </a:r>
            <a:r>
              <a:rPr kumimoji="1" lang="ja-JP" altLang="en-US" sz="4400" smtClean="0"/>
              <a:t>のピアと個別ピアで</a:t>
            </a:r>
            <a:r>
              <a:rPr kumimoji="1" lang="en-US" altLang="ja-JP" sz="4400" smtClean="0"/>
              <a:t>CA</a:t>
            </a:r>
            <a:r>
              <a:rPr kumimoji="1" lang="ja-JP" altLang="en-US" sz="4400" smtClean="0"/>
              <a:t>分ける？</a:t>
            </a:r>
            <a:endParaRPr kumimoji="1" lang="ja-JP" altLang="en-US" sz="4400"/>
          </a:p>
        </p:txBody>
      </p:sp>
    </p:spTree>
    <p:extLst>
      <p:ext uri="{BB962C8B-B14F-4D97-AF65-F5344CB8AC3E}">
        <p14:creationId xmlns:p14="http://schemas.microsoft.com/office/powerpoint/2010/main" val="184978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ROA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with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Max-length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343573"/>
            <a:ext cx="10515600" cy="775907"/>
          </a:xfrm>
        </p:spPr>
        <p:txBody>
          <a:bodyPr/>
          <a:lstStyle/>
          <a:p>
            <a:r>
              <a:rPr kumimoji="1" lang="ja-JP" altLang="en-US" smtClean="0"/>
              <a:t>細かくしたい人は</a:t>
            </a:r>
            <a:r>
              <a:rPr kumimoji="1" lang="en-US" altLang="ja-JP" smtClean="0"/>
              <a:t>MaxLen</a:t>
            </a:r>
            <a:r>
              <a:rPr kumimoji="1" lang="ja-JP" altLang="en-US" smtClean="0"/>
              <a:t>に</a:t>
            </a:r>
            <a:r>
              <a:rPr kumimoji="1" lang="en-US" altLang="ja-JP" smtClean="0"/>
              <a:t>24</a:t>
            </a:r>
            <a:r>
              <a:rPr kumimoji="1" lang="ja-JP" altLang="en-US" smtClean="0"/>
              <a:t>って書くよなぁ</a:t>
            </a:r>
            <a:endParaRPr kumimoji="1"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4263979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64496</a:t>
            </a:r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6592908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64499</a:t>
            </a:r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6592907" y="2323094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/>
              <a:t>64500</a:t>
            </a:r>
            <a:endParaRPr kumimoji="1" lang="ja-JP" altLang="en-US"/>
          </a:p>
        </p:txBody>
      </p:sp>
      <p:sp>
        <p:nvSpPr>
          <p:cNvPr id="7" name="角丸四角形 6"/>
          <p:cNvSpPr/>
          <p:nvPr/>
        </p:nvSpPr>
        <p:spPr>
          <a:xfrm>
            <a:off x="8826319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64497</a:t>
            </a:r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6592907" y="5455746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64498</a:t>
            </a:r>
            <a:endParaRPr kumimoji="1" lang="ja-JP" altLang="en-US"/>
          </a:p>
        </p:txBody>
      </p:sp>
      <p:sp>
        <p:nvSpPr>
          <p:cNvPr id="9" name="角丸四角形 8"/>
          <p:cNvSpPr/>
          <p:nvPr/>
        </p:nvSpPr>
        <p:spPr>
          <a:xfrm>
            <a:off x="2178674" y="3889420"/>
            <a:ext cx="1286815" cy="1004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mtClean="0"/>
              <a:t>AS</a:t>
            </a:r>
            <a:r>
              <a:rPr lang="ja-JP" altLang="en-US" smtClean="0"/>
              <a:t> </a:t>
            </a:r>
            <a:r>
              <a:rPr lang="en-US" altLang="ja-JP" smtClean="0"/>
              <a:t>64499</a:t>
            </a:r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010722" y="1787332"/>
            <a:ext cx="4627795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z="2800" smtClean="0"/>
              <a:t>ROA:192.0.2.0/</a:t>
            </a:r>
            <a:r>
              <a:rPr kumimoji="1" lang="en-US" altLang="ja-JP" sz="2800" b="1" smtClean="0"/>
              <a:t>16-</a:t>
            </a:r>
            <a:r>
              <a:rPr kumimoji="1" lang="en-US" altLang="ja-JP" sz="2800" b="1" smtClean="0">
                <a:solidFill>
                  <a:srgbClr val="FF0000"/>
                </a:solidFill>
              </a:rPr>
              <a:t>24</a:t>
            </a:r>
            <a:r>
              <a:rPr kumimoji="1" lang="ja-JP" altLang="en-US" sz="2800" smtClean="0"/>
              <a:t> </a:t>
            </a:r>
            <a:r>
              <a:rPr kumimoji="1" lang="en-US" altLang="ja-JP" sz="2800" smtClean="0"/>
              <a:t>AS64496</a:t>
            </a:r>
            <a:endParaRPr kumimoji="1" lang="ja-JP" altLang="en-US" sz="280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682301" y="3520086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Update:192.0.2.0/20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 rot="5400000">
            <a:off x="3354876" y="4053584"/>
            <a:ext cx="899511" cy="78126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下矢印 12"/>
          <p:cNvSpPr/>
          <p:nvPr/>
        </p:nvSpPr>
        <p:spPr>
          <a:xfrm rot="5400000" flipV="1">
            <a:off x="5672070" y="3994598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952464" y="4779618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Update:192.0.2.0/24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 flipV="1">
            <a:off x="6812383" y="3200266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581357" y="3127510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>
                <a:solidFill>
                  <a:srgbClr val="FF0000"/>
                </a:solidFill>
              </a:rPr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17" name="四角形吹き出し 16"/>
          <p:cNvSpPr/>
          <p:nvPr/>
        </p:nvSpPr>
        <p:spPr>
          <a:xfrm>
            <a:off x="8615964" y="1914574"/>
            <a:ext cx="1707523" cy="1048509"/>
          </a:xfrm>
          <a:prstGeom prst="wedgeRectCallout">
            <a:avLst>
              <a:gd name="adj1" fmla="val -127818"/>
              <a:gd name="adj2" fmla="val 103034"/>
            </a:avLst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/>
              <a:t>Update</a:t>
            </a:r>
            <a:r>
              <a:rPr lang="ja-JP" altLang="en-US"/>
              <a:t> </a:t>
            </a:r>
            <a:r>
              <a:rPr lang="en-US" altLang="ja-JP"/>
              <a:t>OK</a:t>
            </a:r>
            <a:endParaRPr lang="ja-JP" altLang="en-US"/>
          </a:p>
        </p:txBody>
      </p:sp>
      <p:sp>
        <p:nvSpPr>
          <p:cNvPr id="18" name="四角形吹き出し 17"/>
          <p:cNvSpPr/>
          <p:nvPr/>
        </p:nvSpPr>
        <p:spPr>
          <a:xfrm>
            <a:off x="327334" y="2328839"/>
            <a:ext cx="1707523" cy="1048509"/>
          </a:xfrm>
          <a:prstGeom prst="wedgeRectCallout">
            <a:avLst>
              <a:gd name="adj1" fmla="val 59989"/>
              <a:gd name="adj2" fmla="val 6987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Up</a:t>
            </a:r>
            <a:r>
              <a:rPr lang="en-US" altLang="ja-JP" smtClean="0"/>
              <a:t>date</a:t>
            </a:r>
            <a:r>
              <a:rPr lang="ja-JP" altLang="en-US" smtClean="0"/>
              <a:t> </a:t>
            </a:r>
            <a:r>
              <a:rPr lang="en-US" altLang="ja-JP" smtClean="0"/>
              <a:t>OK</a:t>
            </a:r>
            <a:endParaRPr kumimoji="1" lang="ja-JP" altLang="en-US"/>
          </a:p>
        </p:txBody>
      </p:sp>
      <p:sp>
        <p:nvSpPr>
          <p:cNvPr id="20" name="下矢印 19"/>
          <p:cNvSpPr/>
          <p:nvPr/>
        </p:nvSpPr>
        <p:spPr>
          <a:xfrm rot="10800000" flipV="1">
            <a:off x="6806470" y="5058648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下矢印 20"/>
          <p:cNvSpPr/>
          <p:nvPr/>
        </p:nvSpPr>
        <p:spPr>
          <a:xfrm rot="5400000" flipV="1">
            <a:off x="7970149" y="4047120"/>
            <a:ext cx="847861" cy="79419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四角形吹き出し 21"/>
          <p:cNvSpPr/>
          <p:nvPr/>
        </p:nvSpPr>
        <p:spPr>
          <a:xfrm>
            <a:off x="9629100" y="5148950"/>
            <a:ext cx="1707523" cy="1048509"/>
          </a:xfrm>
          <a:prstGeom prst="wedgeRectCallout">
            <a:avLst>
              <a:gd name="adj1" fmla="val -118013"/>
              <a:gd name="adj2" fmla="val -102093"/>
            </a:avLst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/>
              <a:t>Update</a:t>
            </a:r>
            <a:r>
              <a:rPr lang="ja-JP" altLang="en-US"/>
              <a:t> </a:t>
            </a:r>
            <a:r>
              <a:rPr lang="en-US" altLang="ja-JP"/>
              <a:t>OK</a:t>
            </a:r>
            <a:endParaRPr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8322436" y="4683483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>
                <a:solidFill>
                  <a:srgbClr val="FF0000"/>
                </a:solidFill>
              </a:rPr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5931787" y="6211099"/>
            <a:ext cx="327016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smtClean="0"/>
              <a:t>Update:192.0.2.0/</a:t>
            </a:r>
            <a:r>
              <a:rPr kumimoji="1" lang="en-US" altLang="ja-JP" smtClean="0">
                <a:solidFill>
                  <a:srgbClr val="FF0000"/>
                </a:solidFill>
              </a:rPr>
              <a:t>24</a:t>
            </a:r>
            <a:r>
              <a:rPr kumimoji="1" lang="ja-JP" altLang="en-US" smtClean="0">
                <a:solidFill>
                  <a:srgbClr val="FF0000"/>
                </a:solidFill>
              </a:rPr>
              <a:t> </a:t>
            </a:r>
            <a:r>
              <a:rPr kumimoji="1" lang="en-US" altLang="ja-JP" smtClean="0"/>
              <a:t>AS64496</a:t>
            </a:r>
            <a:endParaRPr kumimoji="1" lang="ja-JP" altLang="en-US"/>
          </a:p>
        </p:txBody>
      </p:sp>
      <p:sp>
        <p:nvSpPr>
          <p:cNvPr id="25" name="四角形吹き出し 24"/>
          <p:cNvSpPr/>
          <p:nvPr/>
        </p:nvSpPr>
        <p:spPr>
          <a:xfrm>
            <a:off x="4751761" y="5190198"/>
            <a:ext cx="1707523" cy="1048509"/>
          </a:xfrm>
          <a:prstGeom prst="wedgeRectCallout">
            <a:avLst>
              <a:gd name="adj1" fmla="val 72810"/>
              <a:gd name="adj2" fmla="val 51445"/>
            </a:avLst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Update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OK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886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ディスカッション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613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353</Words>
  <Application>Microsoft Office PowerPoint</Application>
  <PresentationFormat>ワイド画面</PresentationFormat>
  <Paragraphs>120</Paragraphs>
  <Slides>12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7" baseType="lpstr">
      <vt:lpstr>ＭＳ Ｐゴシック</vt:lpstr>
      <vt:lpstr>Arial</vt:lpstr>
      <vt:lpstr>Calibri</vt:lpstr>
      <vt:lpstr>Calibri Light</vt:lpstr>
      <vt:lpstr>Office テーマ</vt:lpstr>
      <vt:lpstr>BGP経路問題発生時の行動を考えよう</vt:lpstr>
      <vt:lpstr>origin Validation</vt:lpstr>
      <vt:lpstr>path Validation</vt:lpstr>
      <vt:lpstr>path Validation</vt:lpstr>
      <vt:lpstr>path validation</vt:lpstr>
      <vt:lpstr>MANRS</vt:lpstr>
      <vt:lpstr>IRR</vt:lpstr>
      <vt:lpstr>IRR</vt:lpstr>
      <vt:lpstr>ROA with Max-length</vt:lpstr>
      <vt:lpstr>ROA with Max-length</vt:lpstr>
      <vt:lpstr>ROA with Max-length</vt:lpstr>
      <vt:lpstr>ディスカッション</vt:lpstr>
    </vt:vector>
  </TitlesOfParts>
  <Company>JPNIC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BGP経路問題発生時の行動を考えよう</dc:title>
  <dc:creator>okadams</dc:creator>
  <cp:lastModifiedBy>okadams</cp:lastModifiedBy>
  <cp:revision>20</cp:revision>
  <dcterms:created xsi:type="dcterms:W3CDTF">2017-09-28T07:45:48Z</dcterms:created>
  <dcterms:modified xsi:type="dcterms:W3CDTF">2017-09-29T04:16:31Z</dcterms:modified>
</cp:coreProperties>
</file>