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87" r:id="rId2"/>
  </p:sldMasterIdLst>
  <p:notesMasterIdLst>
    <p:notesMasterId r:id="rId20"/>
  </p:notesMasterIdLst>
  <p:sldIdLst>
    <p:sldId id="256" r:id="rId3"/>
    <p:sldId id="312" r:id="rId4"/>
    <p:sldId id="313" r:id="rId5"/>
    <p:sldId id="317" r:id="rId6"/>
    <p:sldId id="315" r:id="rId7"/>
    <p:sldId id="322" r:id="rId8"/>
    <p:sldId id="307" r:id="rId9"/>
    <p:sldId id="318" r:id="rId10"/>
    <p:sldId id="319" r:id="rId11"/>
    <p:sldId id="324" r:id="rId12"/>
    <p:sldId id="323" r:id="rId13"/>
    <p:sldId id="316" r:id="rId14"/>
    <p:sldId id="320" r:id="rId15"/>
    <p:sldId id="299" r:id="rId16"/>
    <p:sldId id="325" r:id="rId17"/>
    <p:sldId id="309" r:id="rId18"/>
    <p:sldId id="321" r:id="rId19"/>
  </p:sldIdLst>
  <p:sldSz cx="9144000" cy="6858000" type="screen4x3"/>
  <p:notesSz cx="6858000" cy="9144000"/>
  <p:defaultTextStyle>
    <a:defPPr>
      <a:defRPr lang="ja-JP"/>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3C2FFA5D-87B4-456A-9821-1D502468CF0F}" styleName="テーマ 1 - アクセント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スタイル/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スタイルなし/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淡色 2 - アクセント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淡色 3 - アクセント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中間 1 - アクセント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C22544A-7EE6-4342-B048-85BDC9FD1C3A}" styleName="中間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9" d="100"/>
          <a:sy n="109" d="100"/>
        </p:scale>
        <p:origin x="-1592"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notesMaster" Target="notesMasters/notesMaster1.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0D1D33-7191-6846-BE8D-E975D4A1FE4B}" type="datetimeFigureOut">
              <a:rPr kumimoji="1" lang="ja-JP" altLang="en-US" smtClean="0"/>
              <a:t>17/09/29</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0652EE-88A8-5D43-91E7-2AF68121E62D}" type="slidenum">
              <a:rPr kumimoji="1" lang="ja-JP" altLang="en-US" smtClean="0"/>
              <a:t>‹#›</a:t>
            </a:fld>
            <a:endParaRPr kumimoji="1" lang="ja-JP" altLang="en-US"/>
          </a:p>
        </p:txBody>
      </p:sp>
    </p:spTree>
    <p:extLst>
      <p:ext uri="{BB962C8B-B14F-4D97-AF65-F5344CB8AC3E}">
        <p14:creationId xmlns:p14="http://schemas.microsoft.com/office/powerpoint/2010/main" val="4130586570"/>
      </p:ext>
    </p:extLst>
  </p:cSld>
  <p:clrMap bg1="lt1" tx1="dk1" bg2="lt2" tx2="dk2" accent1="accent1" accent2="accent2" accent3="accent3" accent4="accent4" accent5="accent5" accent6="accent6" hlink="hlink" folHlink="folHlink"/>
  <p:notesStyle>
    <a:lvl1pPr marL="0" algn="l" defTabSz="457200" rtl="0" eaLnBrk="1" latinLnBrk="0" hangingPunct="1">
      <a:defRPr kumimoji="1" sz="1200" kern="1200">
        <a:solidFill>
          <a:schemeClr val="tx1"/>
        </a:solidFill>
        <a:latin typeface="+mn-lt"/>
        <a:ea typeface="+mn-ea"/>
        <a:cs typeface="+mn-cs"/>
      </a:defRPr>
    </a:lvl1pPr>
    <a:lvl2pPr marL="457200" algn="l" defTabSz="457200" rtl="0" eaLnBrk="1" latinLnBrk="0" hangingPunct="1">
      <a:defRPr kumimoji="1" sz="1200" kern="1200">
        <a:solidFill>
          <a:schemeClr val="tx1"/>
        </a:solidFill>
        <a:latin typeface="+mn-lt"/>
        <a:ea typeface="+mn-ea"/>
        <a:cs typeface="+mn-cs"/>
      </a:defRPr>
    </a:lvl2pPr>
    <a:lvl3pPr marL="914400" algn="l" defTabSz="457200" rtl="0" eaLnBrk="1" latinLnBrk="0" hangingPunct="1">
      <a:defRPr kumimoji="1" sz="1200" kern="1200">
        <a:solidFill>
          <a:schemeClr val="tx1"/>
        </a:solidFill>
        <a:latin typeface="+mn-lt"/>
        <a:ea typeface="+mn-ea"/>
        <a:cs typeface="+mn-cs"/>
      </a:defRPr>
    </a:lvl3pPr>
    <a:lvl4pPr marL="1371600" algn="l" defTabSz="457200" rtl="0" eaLnBrk="1" latinLnBrk="0" hangingPunct="1">
      <a:defRPr kumimoji="1" sz="1200" kern="1200">
        <a:solidFill>
          <a:schemeClr val="tx1"/>
        </a:solidFill>
        <a:latin typeface="+mn-lt"/>
        <a:ea typeface="+mn-ea"/>
        <a:cs typeface="+mn-cs"/>
      </a:defRPr>
    </a:lvl4pPr>
    <a:lvl5pPr marL="1828800" algn="l" defTabSz="457200" rtl="0" eaLnBrk="1" latinLnBrk="0" hangingPunct="1">
      <a:defRPr kumimoji="1" sz="1200" kern="1200">
        <a:solidFill>
          <a:schemeClr val="tx1"/>
        </a:solidFill>
        <a:latin typeface="+mn-lt"/>
        <a:ea typeface="+mn-ea"/>
        <a:cs typeface="+mn-cs"/>
      </a:defRPr>
    </a:lvl5pPr>
    <a:lvl6pPr marL="2286000" algn="l" defTabSz="457200" rtl="0" eaLnBrk="1" latinLnBrk="0" hangingPunct="1">
      <a:defRPr kumimoji="1" sz="1200" kern="1200">
        <a:solidFill>
          <a:schemeClr val="tx1"/>
        </a:solidFill>
        <a:latin typeface="+mn-lt"/>
        <a:ea typeface="+mn-ea"/>
        <a:cs typeface="+mn-cs"/>
      </a:defRPr>
    </a:lvl6pPr>
    <a:lvl7pPr marL="2743200" algn="l" defTabSz="457200" rtl="0" eaLnBrk="1" latinLnBrk="0" hangingPunct="1">
      <a:defRPr kumimoji="1" sz="1200" kern="1200">
        <a:solidFill>
          <a:schemeClr val="tx1"/>
        </a:solidFill>
        <a:latin typeface="+mn-lt"/>
        <a:ea typeface="+mn-ea"/>
        <a:cs typeface="+mn-cs"/>
      </a:defRPr>
    </a:lvl7pPr>
    <a:lvl8pPr marL="3200400" algn="l" defTabSz="457200" rtl="0" eaLnBrk="1" latinLnBrk="0" hangingPunct="1">
      <a:defRPr kumimoji="1" sz="1200" kern="1200">
        <a:solidFill>
          <a:schemeClr val="tx1"/>
        </a:solidFill>
        <a:latin typeface="+mn-lt"/>
        <a:ea typeface="+mn-ea"/>
        <a:cs typeface="+mn-cs"/>
      </a:defRPr>
    </a:lvl8pPr>
    <a:lvl9pPr marL="3657600" algn="l" defTabSz="4572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1096467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3711874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696013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1212016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3533267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2543639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761904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1788911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2774591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3120882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85C0A23-DF6D-FD42-9696-05A481885320}" type="datetimeFigureOut">
              <a:rPr kumimoji="1" lang="ja-JP" altLang="en-US" smtClean="0"/>
              <a:t>17/09/29</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33136556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6" name="スライド番号プレースホルダー 5"/>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2039173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6" name="スライド番号プレースホルダー 5"/>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791601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6" name="スライド番号プレースホルダー 5"/>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404000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6" name="フッター プレースホルダー 5"/>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7" name="スライド番号プレースホルダー 6"/>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2140070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8" name="フッター プレースホルダー 7"/>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9" name="スライド番号プレースホルダー 8"/>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11909069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4" name="フッター プレースホルダー 3"/>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5" name="スライド番号プレースホルダー 4"/>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433219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3" name="フッター プレースホルダー 2"/>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4" name="スライド番号プレースホルダー 3"/>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13295710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6" name="フッター プレースホルダー 5"/>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7" name="スライド番号プレースホルダー 6"/>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9114759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6" name="フッター プレースホルダー 5"/>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7" name="スライド番号プレースホルダー 6"/>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32101590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6" name="スライド番号プレースホルダー 5"/>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3403048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5" name="フッター プレースホルダー 4"/>
          <p:cNvSpPr>
            <a:spLocks noGrp="1"/>
          </p:cNvSpPr>
          <p:nvPr>
            <p:ph type="ftr" sz="quarter" idx="11"/>
          </p:nvPr>
        </p:nvSpPr>
        <p:spPr/>
        <p:txBody>
          <a:bodyPr/>
          <a:lstStyle/>
          <a:p>
            <a:endParaRPr lang="ja-JP" altLang="en-US">
              <a:solidFill>
                <a:prstClr val="black">
                  <a:tint val="75000"/>
                </a:prstClr>
              </a:solidFill>
              <a:latin typeface="Calibri"/>
              <a:ea typeface="ＭＳ Ｐゴシック"/>
            </a:endParaRPr>
          </a:p>
        </p:txBody>
      </p:sp>
      <p:sp>
        <p:nvSpPr>
          <p:cNvPr id="6" name="スライド番号プレースホルダー 5"/>
          <p:cNvSpPr>
            <a:spLocks noGrp="1"/>
          </p:cNvSpPr>
          <p:nvPr>
            <p:ph type="sldNum" sz="quarter" idx="12"/>
          </p:nvPr>
        </p:nvSpPr>
        <p:spPr/>
        <p:txBody>
          <a:body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164666409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5C0A23-DF6D-FD42-9696-05A481885320}" type="datetimeFigureOut">
              <a:rPr kumimoji="1" lang="ja-JP" altLang="en-US" smtClean="0"/>
              <a:t>17/09/29</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FBC86D-6441-CD40-9C3A-45A074B20974}" type="slidenum">
              <a:rPr kumimoji="1" lang="ja-JP" altLang="en-US" smtClean="0"/>
              <a:t>‹#›</a:t>
            </a:fld>
            <a:endParaRPr kumimoji="1" lang="ja-JP" altLang="en-US"/>
          </a:p>
        </p:txBody>
      </p:sp>
    </p:spTree>
    <p:extLst>
      <p:ext uri="{BB962C8B-B14F-4D97-AF65-F5344CB8AC3E}">
        <p14:creationId xmlns:p14="http://schemas.microsoft.com/office/powerpoint/2010/main" val="18609007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kumimoji="1"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kumimoji="1"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kumimoji="1"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9pPr>
    </p:bodyStyle>
    <p:otherStyle>
      <a:defPPr>
        <a:defRPr lang="ja-JP"/>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5C0A23-DF6D-FD42-9696-05A481885320}" type="datetimeFigureOut">
              <a:rPr lang="ja-JP" altLang="en-US">
                <a:solidFill>
                  <a:prstClr val="black">
                    <a:tint val="75000"/>
                  </a:prstClr>
                </a:solidFill>
                <a:latin typeface="Calibri"/>
                <a:ea typeface="ＭＳ Ｐゴシック"/>
              </a:rPr>
              <a:pPr/>
              <a:t>17/09/29</a:t>
            </a:fld>
            <a:endParaRPr lang="ja-JP" altLang="en-US">
              <a:solidFill>
                <a:prstClr val="black">
                  <a:tint val="75000"/>
                </a:prstClr>
              </a:solidFill>
              <a:latin typeface="Calibri"/>
              <a:ea typeface="ＭＳ Ｐゴシック"/>
            </a:endParaRPr>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ja-JP" altLang="en-US">
              <a:solidFill>
                <a:prstClr val="black">
                  <a:tint val="75000"/>
                </a:prstClr>
              </a:solidFill>
              <a:latin typeface="Calibri"/>
              <a:ea typeface="ＭＳ Ｐゴシック"/>
            </a:endParaRPr>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FBC86D-6441-CD40-9C3A-45A074B20974}" type="slidenum">
              <a:rPr lang="ja-JP" altLang="en-US">
                <a:solidFill>
                  <a:prstClr val="black">
                    <a:tint val="75000"/>
                  </a:prstClr>
                </a:solidFill>
                <a:latin typeface="Calibri"/>
                <a:ea typeface="ＭＳ Ｐゴシック"/>
              </a:rPr>
              <a:pPr/>
              <a:t>‹#›</a:t>
            </a:fld>
            <a:endParaRPr lang="ja-JP" altLang="en-US">
              <a:solidFill>
                <a:prstClr val="black">
                  <a:tint val="75000"/>
                </a:prstClr>
              </a:solidFill>
              <a:latin typeface="Calibri"/>
              <a:ea typeface="ＭＳ Ｐゴシック"/>
            </a:endParaRPr>
          </a:p>
        </p:txBody>
      </p:sp>
    </p:spTree>
    <p:extLst>
      <p:ext uri="{BB962C8B-B14F-4D97-AF65-F5344CB8AC3E}">
        <p14:creationId xmlns:p14="http://schemas.microsoft.com/office/powerpoint/2010/main" val="62875365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defTabSz="4572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kumimoji="1"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kumimoji="1"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kumimoji="1"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9pPr>
    </p:bodyStyle>
    <p:otherStyle>
      <a:defPPr>
        <a:defRPr lang="ja-JP"/>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hyperlink" Target="http://www.iepg.org/2017-07-16-ietf99/2017-07-16-bgp-more-specifics-gih.pdf" TargetMode="Externa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altLang="ja-JP" dirty="0"/>
              <a:t>BGP</a:t>
            </a:r>
            <a:r>
              <a:rPr lang="ja-JP" altLang="en-US" dirty="0"/>
              <a:t>経路問題発生時の行動を</a:t>
            </a:r>
            <a:r>
              <a:rPr lang="ja-JP" altLang="en-US" dirty="0" smtClean="0"/>
              <a:t>考えよう</a:t>
            </a:r>
            <a:endParaRPr kumimoji="1" lang="ja-JP" altLang="en-US" dirty="0"/>
          </a:p>
        </p:txBody>
      </p:sp>
      <p:sp>
        <p:nvSpPr>
          <p:cNvPr id="3" name="サブタイトル 2"/>
          <p:cNvSpPr>
            <a:spLocks noGrp="1"/>
          </p:cNvSpPr>
          <p:nvPr>
            <p:ph type="subTitle" idx="1"/>
          </p:nvPr>
        </p:nvSpPr>
        <p:spPr/>
        <p:txBody>
          <a:bodyPr>
            <a:normAutofit/>
          </a:bodyPr>
          <a:lstStyle/>
          <a:p>
            <a:r>
              <a:rPr kumimoji="1" lang="ja-JP" altLang="en-US" dirty="0" smtClean="0"/>
              <a:t>対策を考える。</a:t>
            </a:r>
            <a:endParaRPr kumimoji="1" lang="en-US" altLang="ja-JP" dirty="0" smtClean="0"/>
          </a:p>
          <a:p>
            <a:endParaRPr kumimoji="1" lang="en-US" altLang="ja-JP" dirty="0" smtClean="0"/>
          </a:p>
          <a:p>
            <a:r>
              <a:rPr lang="ja-JP" altLang="ja-JP" dirty="0" smtClean="0"/>
              <a:t>K</a:t>
            </a:r>
            <a:r>
              <a:rPr lang="en-US" altLang="ja-JP" dirty="0" err="1" smtClean="0"/>
              <a:t>aname</a:t>
            </a:r>
            <a:r>
              <a:rPr lang="ja-JP" altLang="en-US" dirty="0" smtClean="0"/>
              <a:t> </a:t>
            </a:r>
            <a:r>
              <a:rPr lang="en-US" altLang="ja-JP" dirty="0" err="1" smtClean="0"/>
              <a:t>Nishizuka</a:t>
            </a:r>
            <a:r>
              <a:rPr lang="ja-JP" altLang="en-US" dirty="0" smtClean="0"/>
              <a:t> </a:t>
            </a:r>
            <a:r>
              <a:rPr lang="en-US" altLang="ja-JP" dirty="0" smtClean="0"/>
              <a:t>@__</a:t>
            </a:r>
            <a:r>
              <a:rPr lang="en-US" altLang="ja-JP" dirty="0" err="1" smtClean="0"/>
              <a:t>kaname</a:t>
            </a:r>
            <a:r>
              <a:rPr lang="en-US" altLang="ja-JP" dirty="0" smtClean="0"/>
              <a:t>__</a:t>
            </a:r>
            <a:endParaRPr kumimoji="1" lang="ja-JP" altLang="en-US" dirty="0"/>
          </a:p>
        </p:txBody>
      </p:sp>
    </p:spTree>
    <p:extLst>
      <p:ext uri="{BB962C8B-B14F-4D97-AF65-F5344CB8AC3E}">
        <p14:creationId xmlns:p14="http://schemas.microsoft.com/office/powerpoint/2010/main" val="369492277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 name="表 36"/>
          <p:cNvGraphicFramePr>
            <a:graphicFrameLocks noGrp="1"/>
          </p:cNvGraphicFramePr>
          <p:nvPr>
            <p:extLst>
              <p:ext uri="{D42A27DB-BD31-4B8C-83A1-F6EECF244321}">
                <p14:modId xmlns:p14="http://schemas.microsoft.com/office/powerpoint/2010/main" val="75179741"/>
              </p:ext>
            </p:extLst>
          </p:nvPr>
        </p:nvGraphicFramePr>
        <p:xfrm>
          <a:off x="599373" y="1127244"/>
          <a:ext cx="8087427" cy="5425163"/>
        </p:xfrm>
        <a:graphic>
          <a:graphicData uri="http://schemas.openxmlformats.org/drawingml/2006/table">
            <a:tbl>
              <a:tblPr firstRow="1" bandRow="1">
                <a:tableStyleId>{5C22544A-7EE6-4342-B048-85BDC9FD1C3A}</a:tableStyleId>
              </a:tblPr>
              <a:tblGrid>
                <a:gridCol w="2695809"/>
                <a:gridCol w="2695809"/>
                <a:gridCol w="2695809"/>
              </a:tblGrid>
              <a:tr h="313917">
                <a:tc>
                  <a:txBody>
                    <a:bodyPr/>
                    <a:lstStyle/>
                    <a:p>
                      <a:r>
                        <a:rPr kumimoji="1" lang="ja-JP" altLang="en-US" dirty="0" smtClean="0"/>
                        <a:t>リーク影響型</a:t>
                      </a:r>
                      <a:endParaRPr kumimoji="1" lang="ja-JP" altLang="en-US" dirty="0"/>
                    </a:p>
                  </a:txBody>
                  <a:tcPr/>
                </a:tc>
                <a:tc>
                  <a:txBody>
                    <a:bodyPr/>
                    <a:lstStyle/>
                    <a:p>
                      <a:r>
                        <a:rPr kumimoji="1" lang="ja-JP" altLang="en-US" dirty="0" smtClean="0"/>
                        <a:t>経路影響・自社型</a:t>
                      </a:r>
                      <a:endParaRPr kumimoji="1" lang="ja-JP" altLang="en-US" dirty="0"/>
                    </a:p>
                  </a:txBody>
                  <a:tcPr/>
                </a:tc>
                <a:tc>
                  <a:txBody>
                    <a:bodyPr/>
                    <a:lstStyle/>
                    <a:p>
                      <a:r>
                        <a:rPr kumimoji="1" lang="ja-JP" altLang="en-US" dirty="0" smtClean="0"/>
                        <a:t>経路影響・透過型</a:t>
                      </a:r>
                      <a:endParaRPr kumimoji="1" lang="ja-JP" altLang="en-US" dirty="0"/>
                    </a:p>
                  </a:txBody>
                  <a:tcPr/>
                </a:tc>
              </a:tr>
              <a:tr h="2773403">
                <a:tc>
                  <a:txBody>
                    <a:bodyPr/>
                    <a:lstStyle/>
                    <a:p>
                      <a:endParaRPr kumimoji="1" lang="ja-JP" altLang="en-US"/>
                    </a:p>
                  </a:txBody>
                  <a:tcPr/>
                </a:tc>
                <a:tc>
                  <a:txBody>
                    <a:bodyPr/>
                    <a:lstStyle/>
                    <a:p>
                      <a:endParaRPr kumimoji="1" lang="ja-JP" altLang="en-US" dirty="0"/>
                    </a:p>
                  </a:txBody>
                  <a:tcPr/>
                </a:tc>
                <a:tc>
                  <a:txBody>
                    <a:bodyPr/>
                    <a:lstStyle/>
                    <a:p>
                      <a:endParaRPr kumimoji="1" lang="ja-JP" altLang="en-US"/>
                    </a:p>
                  </a:txBody>
                  <a:tcPr/>
                </a:tc>
              </a:tr>
              <a:tr h="956018">
                <a:tc>
                  <a:txBody>
                    <a:bodyPr/>
                    <a:lstStyle/>
                    <a:p>
                      <a:r>
                        <a:rPr kumimoji="1" lang="ja-JP" altLang="en-US" dirty="0" smtClean="0"/>
                        <a:t>経路のリークによって、ユーザがつながりにくい事象</a:t>
                      </a:r>
                      <a:endParaRPr kumimoji="1" lang="en-US" altLang="ja-JP" dirty="0" smtClean="0"/>
                    </a:p>
                    <a:p>
                      <a:pPr marL="342900" indent="-342900">
                        <a:buAutoNum type="arabicPeriod"/>
                      </a:pPr>
                      <a:r>
                        <a:rPr kumimoji="1" lang="ja-JP" altLang="en-US" dirty="0" smtClean="0"/>
                        <a:t>海外経由による遅延の増加</a:t>
                      </a:r>
                    </a:p>
                    <a:p>
                      <a:pPr marL="342900" indent="-342900">
                        <a:buAutoNum type="arabicPeriod"/>
                      </a:pPr>
                      <a:r>
                        <a:rPr kumimoji="1" lang="ja-JP" altLang="en-US" dirty="0" smtClean="0"/>
                        <a:t>トラフィックの輻輳</a:t>
                      </a:r>
                      <a:endParaRPr kumimoji="1" lang="en-US" altLang="ja-JP" dirty="0" smtClean="0"/>
                    </a:p>
                    <a:p>
                      <a:pPr marL="342900" indent="-342900">
                        <a:buAutoNum type="arabicPeriod"/>
                      </a:pPr>
                      <a:r>
                        <a:rPr kumimoji="1" lang="ja-JP" altLang="en-US" dirty="0" smtClean="0"/>
                        <a:t>経路消去時のルーティングループ</a:t>
                      </a:r>
                      <a:r>
                        <a:rPr kumimoji="1" lang="en-US" altLang="ja-JP" dirty="0" smtClean="0"/>
                        <a:t>(</a:t>
                      </a:r>
                      <a:r>
                        <a:rPr kumimoji="1" lang="en-US" altLang="en-US" dirty="0" smtClean="0"/>
                        <a:t>※</a:t>
                      </a:r>
                      <a:r>
                        <a:rPr kumimoji="1" lang="en-US" altLang="ja-JP" dirty="0" smtClean="0"/>
                        <a:t>)</a:t>
                      </a:r>
                      <a:endParaRPr kumimoji="1" lang="ja-JP" altLang="en-US" dirty="0" smtClean="0"/>
                    </a:p>
                  </a:txBody>
                  <a:tcPr/>
                </a:tc>
                <a:tc>
                  <a:txBody>
                    <a:bodyPr/>
                    <a:lstStyle/>
                    <a:p>
                      <a:r>
                        <a:rPr kumimoji="1" lang="ja-JP" altLang="en-US" dirty="0" smtClean="0"/>
                        <a:t>トランジットから流入した経路増大により、自社設備に影響がでて、自社や顧客のサービスに影響</a:t>
                      </a:r>
                      <a:endParaRPr kumimoji="1" lang="ja-JP" altLang="en-US" dirty="0"/>
                    </a:p>
                  </a:txBody>
                  <a:tcPr/>
                </a:tc>
                <a:tc>
                  <a:txBody>
                    <a:bodyPr/>
                    <a:lstStyle/>
                    <a:p>
                      <a:r>
                        <a:rPr kumimoji="1" lang="ja-JP" altLang="en-US" dirty="0" smtClean="0"/>
                        <a:t>トランジットから流入した経路増大により、自社設備には影響がなくても、顧客の</a:t>
                      </a:r>
                      <a:r>
                        <a:rPr kumimoji="1" lang="en-US" altLang="ja-JP" dirty="0" smtClean="0"/>
                        <a:t>NW</a:t>
                      </a:r>
                      <a:r>
                        <a:rPr kumimoji="1" lang="ja-JP" altLang="en-US" dirty="0" smtClean="0"/>
                        <a:t>機器</a:t>
                      </a:r>
                      <a:r>
                        <a:rPr kumimoji="1" lang="en-US" altLang="ja-JP" dirty="0" smtClean="0"/>
                        <a:t>(</a:t>
                      </a:r>
                      <a:r>
                        <a:rPr kumimoji="1" lang="ja-JP" altLang="en-US" dirty="0" smtClean="0"/>
                        <a:t>あるいは</a:t>
                      </a:r>
                      <a:r>
                        <a:rPr kumimoji="1" lang="en-US" altLang="ja-JP" dirty="0" smtClean="0"/>
                        <a:t>DC</a:t>
                      </a:r>
                      <a:r>
                        <a:rPr kumimoji="1" lang="ja-JP" altLang="en-US" dirty="0" smtClean="0"/>
                        <a:t>など</a:t>
                      </a:r>
                      <a:r>
                        <a:rPr kumimoji="1" lang="en-US" altLang="ja-JP" dirty="0" smtClean="0"/>
                        <a:t>)</a:t>
                      </a:r>
                      <a:r>
                        <a:rPr kumimoji="1" lang="ja-JP" altLang="en-US" dirty="0" smtClean="0"/>
                        <a:t>が経路増大で影響</a:t>
                      </a:r>
                      <a:endParaRPr kumimoji="1" lang="ja-JP" altLang="en-US" dirty="0"/>
                    </a:p>
                  </a:txBody>
                  <a:tcPr/>
                </a:tc>
              </a:tr>
            </a:tbl>
          </a:graphicData>
        </a:graphic>
      </p:graphicFrame>
      <p:sp>
        <p:nvSpPr>
          <p:cNvPr id="2" name="タイトル 1"/>
          <p:cNvSpPr>
            <a:spLocks noGrp="1"/>
          </p:cNvSpPr>
          <p:nvPr>
            <p:ph type="title"/>
          </p:nvPr>
        </p:nvSpPr>
        <p:spPr>
          <a:xfrm>
            <a:off x="457200" y="274638"/>
            <a:ext cx="8229600" cy="724186"/>
          </a:xfrm>
        </p:spPr>
        <p:txBody>
          <a:bodyPr>
            <a:normAutofit fontScale="90000"/>
          </a:bodyPr>
          <a:lstStyle/>
          <a:p>
            <a:r>
              <a:rPr lang="ja-JP" altLang="en-US" dirty="0" smtClean="0"/>
              <a:t>影響</a:t>
            </a:r>
            <a:r>
              <a:rPr kumimoji="1" lang="ja-JP" altLang="en-US" dirty="0" smtClean="0"/>
              <a:t>の出方</a:t>
            </a:r>
            <a:endParaRPr kumimoji="1" lang="ja-JP" altLang="en-US" dirty="0"/>
          </a:p>
        </p:txBody>
      </p:sp>
      <p:sp>
        <p:nvSpPr>
          <p:cNvPr id="32" name="角丸四角形 31"/>
          <p:cNvSpPr/>
          <p:nvPr/>
        </p:nvSpPr>
        <p:spPr>
          <a:xfrm>
            <a:off x="3938466" y="2445108"/>
            <a:ext cx="1113388" cy="827598"/>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ja-JP" altLang="en-US" dirty="0" smtClean="0">
                <a:solidFill>
                  <a:schemeClr val="tx2"/>
                </a:solidFill>
              </a:rPr>
              <a:t>自社</a:t>
            </a:r>
            <a:endParaRPr lang="en-US" altLang="ja-JP" dirty="0" smtClean="0">
              <a:solidFill>
                <a:schemeClr val="tx2"/>
              </a:solidFill>
            </a:endParaRPr>
          </a:p>
          <a:p>
            <a:pPr algn="ctr"/>
            <a:r>
              <a:rPr lang="ja-JP" altLang="en-US" dirty="0" smtClean="0">
                <a:solidFill>
                  <a:schemeClr val="tx2"/>
                </a:solidFill>
              </a:rPr>
              <a:t>設備</a:t>
            </a:r>
            <a:endParaRPr lang="en-US" altLang="ja-JP" dirty="0" smtClean="0">
              <a:solidFill>
                <a:schemeClr val="tx2"/>
              </a:solidFill>
            </a:endParaRPr>
          </a:p>
        </p:txBody>
      </p:sp>
      <p:sp>
        <p:nvSpPr>
          <p:cNvPr id="33" name="角丸四角形 32"/>
          <p:cNvSpPr/>
          <p:nvPr/>
        </p:nvSpPr>
        <p:spPr>
          <a:xfrm>
            <a:off x="6721536" y="2445108"/>
            <a:ext cx="1071082" cy="827598"/>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ja-JP" altLang="en-US" dirty="0" smtClean="0">
                <a:solidFill>
                  <a:schemeClr val="tx2"/>
                </a:solidFill>
              </a:rPr>
              <a:t>自社</a:t>
            </a:r>
            <a:endParaRPr lang="en-US" altLang="ja-JP" dirty="0" smtClean="0">
              <a:solidFill>
                <a:schemeClr val="tx2"/>
              </a:solidFill>
            </a:endParaRPr>
          </a:p>
          <a:p>
            <a:pPr algn="ctr"/>
            <a:r>
              <a:rPr lang="ja-JP" altLang="en-US" dirty="0" smtClean="0">
                <a:solidFill>
                  <a:schemeClr val="tx2"/>
                </a:solidFill>
              </a:rPr>
              <a:t>設備</a:t>
            </a:r>
            <a:endParaRPr lang="en-US" altLang="ja-JP" dirty="0" smtClean="0">
              <a:solidFill>
                <a:schemeClr val="tx2"/>
              </a:solidFill>
            </a:endParaRPr>
          </a:p>
        </p:txBody>
      </p:sp>
      <p:cxnSp>
        <p:nvCxnSpPr>
          <p:cNvPr id="11" name="直線コネクタ 10"/>
          <p:cNvCxnSpPr>
            <a:stCxn id="32" idx="2"/>
            <a:endCxn id="39" idx="0"/>
          </p:cNvCxnSpPr>
          <p:nvPr/>
        </p:nvCxnSpPr>
        <p:spPr>
          <a:xfrm flipH="1">
            <a:off x="4488217" y="3272706"/>
            <a:ext cx="6943" cy="372318"/>
          </a:xfrm>
          <a:prstGeom prst="line">
            <a:avLst/>
          </a:prstGeom>
        </p:spPr>
        <p:style>
          <a:lnRef idx="2">
            <a:schemeClr val="accent1"/>
          </a:lnRef>
          <a:fillRef idx="0">
            <a:schemeClr val="accent1"/>
          </a:fillRef>
          <a:effectRef idx="1">
            <a:schemeClr val="accent1"/>
          </a:effectRef>
          <a:fontRef idx="minor">
            <a:schemeClr val="tx1"/>
          </a:fontRef>
        </p:style>
      </p:cxnSp>
      <p:sp>
        <p:nvSpPr>
          <p:cNvPr id="39" name="角丸四角形 38"/>
          <p:cNvSpPr/>
          <p:nvPr/>
        </p:nvSpPr>
        <p:spPr>
          <a:xfrm>
            <a:off x="3924580" y="3645024"/>
            <a:ext cx="1127273" cy="407349"/>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ja-JP" altLang="en-US" sz="1600" dirty="0" smtClean="0">
                <a:solidFill>
                  <a:schemeClr val="tx2"/>
                </a:solidFill>
              </a:rPr>
              <a:t>顧客</a:t>
            </a:r>
            <a:endParaRPr lang="en-US" altLang="ja-JP" sz="1600" dirty="0" smtClean="0">
              <a:solidFill>
                <a:schemeClr val="tx2"/>
              </a:solidFill>
            </a:endParaRPr>
          </a:p>
        </p:txBody>
      </p:sp>
      <p:cxnSp>
        <p:nvCxnSpPr>
          <p:cNvPr id="47" name="直線コネクタ 46"/>
          <p:cNvCxnSpPr>
            <a:endCxn id="51" idx="0"/>
          </p:cNvCxnSpPr>
          <p:nvPr/>
        </p:nvCxnSpPr>
        <p:spPr>
          <a:xfrm flipH="1">
            <a:off x="7295877" y="3272706"/>
            <a:ext cx="6943" cy="372318"/>
          </a:xfrm>
          <a:prstGeom prst="line">
            <a:avLst/>
          </a:prstGeom>
        </p:spPr>
        <p:style>
          <a:lnRef idx="2">
            <a:schemeClr val="accent1"/>
          </a:lnRef>
          <a:fillRef idx="0">
            <a:schemeClr val="accent1"/>
          </a:fillRef>
          <a:effectRef idx="1">
            <a:schemeClr val="accent1"/>
          </a:effectRef>
          <a:fontRef idx="minor">
            <a:schemeClr val="tx1"/>
          </a:fontRef>
        </p:style>
      </p:cxnSp>
      <p:sp>
        <p:nvSpPr>
          <p:cNvPr id="51" name="角丸四角形 50"/>
          <p:cNvSpPr/>
          <p:nvPr/>
        </p:nvSpPr>
        <p:spPr>
          <a:xfrm>
            <a:off x="6732240" y="3645024"/>
            <a:ext cx="1127273" cy="407349"/>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ja-JP" altLang="en-US" sz="1600" dirty="0" smtClean="0">
                <a:solidFill>
                  <a:schemeClr val="tx2"/>
                </a:solidFill>
              </a:rPr>
              <a:t>顧客</a:t>
            </a:r>
            <a:endParaRPr lang="en-US" altLang="ja-JP" sz="1600" dirty="0" smtClean="0">
              <a:solidFill>
                <a:schemeClr val="tx2"/>
              </a:solidFill>
            </a:endParaRPr>
          </a:p>
        </p:txBody>
      </p:sp>
      <p:sp>
        <p:nvSpPr>
          <p:cNvPr id="15" name="乗算記号 14"/>
          <p:cNvSpPr/>
          <p:nvPr/>
        </p:nvSpPr>
        <p:spPr>
          <a:xfrm>
            <a:off x="4641030" y="2225952"/>
            <a:ext cx="632017" cy="542219"/>
          </a:xfrm>
          <a:prstGeom prst="mathMultipl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56" name="乗算記号 55"/>
          <p:cNvSpPr/>
          <p:nvPr/>
        </p:nvSpPr>
        <p:spPr>
          <a:xfrm>
            <a:off x="7348883" y="3306366"/>
            <a:ext cx="632017" cy="542219"/>
          </a:xfrm>
          <a:prstGeom prst="mathMultipl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57" name="テキスト ボックス 56"/>
          <p:cNvSpPr txBox="1"/>
          <p:nvPr/>
        </p:nvSpPr>
        <p:spPr>
          <a:xfrm>
            <a:off x="3703387" y="1613219"/>
            <a:ext cx="1341984" cy="369332"/>
          </a:xfrm>
          <a:prstGeom prst="rect">
            <a:avLst/>
          </a:prstGeom>
          <a:noFill/>
          <a:ln>
            <a:solidFill>
              <a:schemeClr val="tx1"/>
            </a:solidFill>
          </a:ln>
        </p:spPr>
        <p:txBody>
          <a:bodyPr wrap="none" rtlCol="0">
            <a:spAutoFit/>
          </a:bodyPr>
          <a:lstStyle/>
          <a:p>
            <a:r>
              <a:rPr lang="ja-JP" altLang="en-US" dirty="0" smtClean="0"/>
              <a:t>約</a:t>
            </a:r>
            <a:r>
              <a:rPr lang="en-US" altLang="ja-JP" dirty="0" smtClean="0"/>
              <a:t>10</a:t>
            </a:r>
            <a:r>
              <a:rPr lang="ja-JP" altLang="en-US" dirty="0" smtClean="0"/>
              <a:t>万</a:t>
            </a:r>
            <a:r>
              <a:rPr kumimoji="1" lang="ja-JP" altLang="en-US" dirty="0" smtClean="0"/>
              <a:t>経路</a:t>
            </a:r>
            <a:endParaRPr kumimoji="1" lang="ja-JP" altLang="en-US" dirty="0"/>
          </a:p>
        </p:txBody>
      </p:sp>
      <p:cxnSp>
        <p:nvCxnSpPr>
          <p:cNvPr id="19" name="直線矢印コネクタ 18"/>
          <p:cNvCxnSpPr/>
          <p:nvPr/>
        </p:nvCxnSpPr>
        <p:spPr>
          <a:xfrm>
            <a:off x="4951958" y="1982551"/>
            <a:ext cx="0" cy="35755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58" name="テキスト ボックス 57"/>
          <p:cNvSpPr txBox="1"/>
          <p:nvPr/>
        </p:nvSpPr>
        <p:spPr>
          <a:xfrm>
            <a:off x="6559029" y="1628800"/>
            <a:ext cx="1341984" cy="369332"/>
          </a:xfrm>
          <a:prstGeom prst="rect">
            <a:avLst/>
          </a:prstGeom>
          <a:noFill/>
          <a:ln>
            <a:solidFill>
              <a:schemeClr val="tx1"/>
            </a:solidFill>
          </a:ln>
        </p:spPr>
        <p:txBody>
          <a:bodyPr wrap="none" rtlCol="0">
            <a:spAutoFit/>
          </a:bodyPr>
          <a:lstStyle/>
          <a:p>
            <a:r>
              <a:rPr lang="ja-JP" altLang="en-US" dirty="0" smtClean="0"/>
              <a:t>約</a:t>
            </a:r>
            <a:r>
              <a:rPr lang="en-US" altLang="ja-JP" dirty="0" smtClean="0"/>
              <a:t>10</a:t>
            </a:r>
            <a:r>
              <a:rPr lang="ja-JP" altLang="en-US" dirty="0" smtClean="0"/>
              <a:t>万</a:t>
            </a:r>
            <a:r>
              <a:rPr kumimoji="1" lang="ja-JP" altLang="en-US" dirty="0" smtClean="0"/>
              <a:t>経路</a:t>
            </a:r>
            <a:endParaRPr kumimoji="1" lang="ja-JP" altLang="en-US" dirty="0"/>
          </a:p>
        </p:txBody>
      </p:sp>
      <p:cxnSp>
        <p:nvCxnSpPr>
          <p:cNvPr id="59" name="直線矢印コネクタ 58"/>
          <p:cNvCxnSpPr/>
          <p:nvPr/>
        </p:nvCxnSpPr>
        <p:spPr>
          <a:xfrm>
            <a:off x="7664892" y="1998132"/>
            <a:ext cx="0" cy="13588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pic>
        <p:nvPicPr>
          <p:cNvPr id="6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9974" y="2631646"/>
            <a:ext cx="409575"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2372" y="2631646"/>
            <a:ext cx="409575"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テキスト ボックス 62"/>
          <p:cNvSpPr txBox="1"/>
          <p:nvPr/>
        </p:nvSpPr>
        <p:spPr>
          <a:xfrm>
            <a:off x="1124335" y="2868234"/>
            <a:ext cx="1556836" cy="646331"/>
          </a:xfrm>
          <a:prstGeom prst="rect">
            <a:avLst/>
          </a:prstGeom>
          <a:noFill/>
        </p:spPr>
        <p:txBody>
          <a:bodyPr wrap="none" rtlCol="0">
            <a:spAutoFit/>
          </a:bodyPr>
          <a:lstStyle/>
          <a:p>
            <a:r>
              <a:rPr lang="ja-JP" altLang="en-US" dirty="0" smtClean="0"/>
              <a:t>リークされた</a:t>
            </a:r>
            <a:endParaRPr lang="en-US" altLang="ja-JP" dirty="0" smtClean="0"/>
          </a:p>
          <a:p>
            <a:r>
              <a:rPr kumimoji="1" lang="ja-JP" altLang="en-US" dirty="0" smtClean="0"/>
              <a:t>経路のユーザ</a:t>
            </a:r>
            <a:endParaRPr kumimoji="1" lang="ja-JP" altLang="en-US" dirty="0"/>
          </a:p>
        </p:txBody>
      </p:sp>
      <p:sp>
        <p:nvSpPr>
          <p:cNvPr id="3" name="テキスト ボックス 2"/>
          <p:cNvSpPr txBox="1"/>
          <p:nvPr/>
        </p:nvSpPr>
        <p:spPr>
          <a:xfrm>
            <a:off x="599373" y="6537153"/>
            <a:ext cx="6308338" cy="338554"/>
          </a:xfrm>
          <a:prstGeom prst="rect">
            <a:avLst/>
          </a:prstGeom>
          <a:noFill/>
        </p:spPr>
        <p:txBody>
          <a:bodyPr wrap="none" rtlCol="0">
            <a:spAutoFit/>
          </a:bodyPr>
          <a:lstStyle/>
          <a:p>
            <a:r>
              <a:rPr lang="en-US" altLang="ja-JP" sz="1600" dirty="0" smtClean="0"/>
              <a:t>※</a:t>
            </a:r>
            <a:r>
              <a:rPr lang="ja-JP" altLang="en-US" sz="1600" dirty="0" smtClean="0"/>
              <a:t>経路消去</a:t>
            </a:r>
            <a:r>
              <a:rPr lang="en-US" altLang="ja-JP" sz="1600" dirty="0" smtClean="0"/>
              <a:t>(withdraw)</a:t>
            </a:r>
            <a:r>
              <a:rPr lang="ja-JP" altLang="en-US" sz="1600" dirty="0" smtClean="0"/>
              <a:t>時のループに関しては、前回</a:t>
            </a:r>
            <a:r>
              <a:rPr lang="en-US" altLang="ja-JP" sz="1600" dirty="0" smtClean="0"/>
              <a:t>IRS26</a:t>
            </a:r>
            <a:r>
              <a:rPr lang="ja-JP" altLang="en-US" sz="1600" dirty="0" smtClean="0"/>
              <a:t>の資料参照</a:t>
            </a:r>
            <a:endParaRPr kumimoji="1" lang="ja-JP" altLang="en-US" sz="1600" dirty="0"/>
          </a:p>
        </p:txBody>
      </p:sp>
    </p:spTree>
    <p:extLst>
      <p:ext uri="{BB962C8B-B14F-4D97-AF65-F5344CB8AC3E}">
        <p14:creationId xmlns:p14="http://schemas.microsoft.com/office/powerpoint/2010/main" val="134556046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対策の観点は</a:t>
            </a:r>
            <a:r>
              <a:rPr kumimoji="1" lang="en-US" altLang="ja-JP" dirty="0" smtClean="0"/>
              <a:t>3</a:t>
            </a:r>
            <a:r>
              <a:rPr kumimoji="1" lang="ja-JP" altLang="en-US" dirty="0" smtClean="0"/>
              <a:t>つ</a:t>
            </a:r>
            <a:endParaRPr kumimoji="1" lang="ja-JP" altLang="en-US" dirty="0"/>
          </a:p>
        </p:txBody>
      </p:sp>
      <p:sp>
        <p:nvSpPr>
          <p:cNvPr id="3" name="コンテンツ プレースホルダー 2"/>
          <p:cNvSpPr>
            <a:spLocks noGrp="1"/>
          </p:cNvSpPr>
          <p:nvPr>
            <p:ph idx="1"/>
          </p:nvPr>
        </p:nvSpPr>
        <p:spPr/>
        <p:txBody>
          <a:bodyPr/>
          <a:lstStyle/>
          <a:p>
            <a:pPr marL="514350" indent="-514350">
              <a:buFont typeface="+mj-lt"/>
              <a:buAutoNum type="arabicPeriod"/>
            </a:pPr>
            <a:r>
              <a:rPr kumimoji="1" lang="ja-JP" altLang="en-US" dirty="0" smtClean="0"/>
              <a:t>自</a:t>
            </a:r>
            <a:r>
              <a:rPr kumimoji="1" lang="en-US" altLang="ja-JP" dirty="0" smtClean="0"/>
              <a:t>AS</a:t>
            </a:r>
            <a:r>
              <a:rPr kumimoji="1" lang="ja-JP" altLang="en-US" dirty="0" smtClean="0"/>
              <a:t>の経路を、第</a:t>
            </a:r>
            <a:r>
              <a:rPr kumimoji="1" lang="en-US" altLang="ja-JP" dirty="0" smtClean="0"/>
              <a:t>3</a:t>
            </a:r>
            <a:r>
              <a:rPr kumimoji="1" lang="ja-JP" altLang="en-US" dirty="0" smtClean="0"/>
              <a:t>者に流されたくない</a:t>
            </a:r>
            <a:endParaRPr kumimoji="1" lang="en-US" altLang="ja-JP" dirty="0" smtClean="0"/>
          </a:p>
          <a:p>
            <a:pPr marL="514350" indent="-514350">
              <a:buFont typeface="+mj-lt"/>
              <a:buAutoNum type="arabicPeriod"/>
            </a:pPr>
            <a:r>
              <a:rPr lang="ja-JP" altLang="en-US" dirty="0" smtClean="0"/>
              <a:t>正しくない経路を受け取りたくない</a:t>
            </a:r>
            <a:endParaRPr lang="en-US" altLang="ja-JP" dirty="0" smtClean="0"/>
          </a:p>
          <a:p>
            <a:pPr marL="514350" indent="-514350">
              <a:buFont typeface="+mj-lt"/>
              <a:buAutoNum type="arabicPeriod"/>
            </a:pPr>
            <a:r>
              <a:rPr kumimoji="1" lang="ja-JP" altLang="en-US" dirty="0" smtClean="0"/>
              <a:t>正しくない経路を渡したくない</a:t>
            </a:r>
            <a:endParaRPr kumimoji="1" lang="en-US" altLang="ja-JP" dirty="0" smtClean="0"/>
          </a:p>
          <a:p>
            <a:endParaRPr lang="en-US" altLang="ja-JP" dirty="0"/>
          </a:p>
          <a:p>
            <a:r>
              <a:rPr lang="ja-JP" altLang="en-US" dirty="0"/>
              <a:t>問題は</a:t>
            </a:r>
            <a:r>
              <a:rPr lang="en-US" altLang="ja-JP" dirty="0"/>
              <a:t>Route Leak</a:t>
            </a:r>
            <a:r>
              <a:rPr lang="ja-JP" altLang="en-US" dirty="0"/>
              <a:t>だけではないけれども、</a:t>
            </a:r>
            <a:r>
              <a:rPr lang="en-US" altLang="ja-JP" dirty="0"/>
              <a:t>Route Leak</a:t>
            </a:r>
            <a:r>
              <a:rPr lang="ja-JP" altLang="en-US" dirty="0"/>
              <a:t>注目して対策を考える</a:t>
            </a:r>
          </a:p>
          <a:p>
            <a:endParaRPr lang="ja-JP" altLang="en-US" dirty="0"/>
          </a:p>
        </p:txBody>
      </p:sp>
    </p:spTree>
    <p:extLst>
      <p:ext uri="{BB962C8B-B14F-4D97-AF65-F5344CB8AC3E}">
        <p14:creationId xmlns:p14="http://schemas.microsoft.com/office/powerpoint/2010/main" val="25346394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kumimoji="1" lang="ja-JP" altLang="en-US" dirty="0" smtClean="0"/>
              <a:t>経路漏れ</a:t>
            </a:r>
            <a:r>
              <a:rPr kumimoji="1" lang="en-US" altLang="ja-JP" dirty="0" smtClean="0"/>
              <a:t>: Route Leak</a:t>
            </a:r>
            <a:endParaRPr kumimoji="1" lang="ja-JP" altLang="en-US" dirty="0"/>
          </a:p>
        </p:txBody>
      </p:sp>
      <p:cxnSp>
        <p:nvCxnSpPr>
          <p:cNvPr id="6" name="直線コネクタ 5"/>
          <p:cNvCxnSpPr>
            <a:stCxn id="2" idx="2"/>
          </p:cNvCxnSpPr>
          <p:nvPr/>
        </p:nvCxnSpPr>
        <p:spPr>
          <a:xfrm>
            <a:off x="4572000" y="998824"/>
            <a:ext cx="8919" cy="5750375"/>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直線コネクタ 7"/>
          <p:cNvCxnSpPr/>
          <p:nvPr/>
        </p:nvCxnSpPr>
        <p:spPr>
          <a:xfrm>
            <a:off x="242603" y="3681382"/>
            <a:ext cx="8662361"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角丸四角形 8"/>
          <p:cNvSpPr/>
          <p:nvPr/>
        </p:nvSpPr>
        <p:spPr>
          <a:xfrm>
            <a:off x="1884276" y="2368640"/>
            <a:ext cx="1113388" cy="632955"/>
          </a:xfrm>
          <a:prstGeom prst="roundRect">
            <a:avLst/>
          </a:prstGeom>
          <a:solidFill>
            <a:schemeClr val="tx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0" name="角丸四角形 9"/>
          <p:cNvSpPr/>
          <p:nvPr/>
        </p:nvSpPr>
        <p:spPr>
          <a:xfrm>
            <a:off x="798922" y="1340768"/>
            <a:ext cx="1113388" cy="632955"/>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1" name="角丸四角形 10"/>
          <p:cNvSpPr/>
          <p:nvPr/>
        </p:nvSpPr>
        <p:spPr>
          <a:xfrm>
            <a:off x="2915816" y="1340768"/>
            <a:ext cx="1113388" cy="632955"/>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2" name="角丸四角形 11"/>
          <p:cNvSpPr/>
          <p:nvPr/>
        </p:nvSpPr>
        <p:spPr>
          <a:xfrm>
            <a:off x="6012160" y="2348880"/>
            <a:ext cx="1113388" cy="632955"/>
          </a:xfrm>
          <a:prstGeom prst="roundRect">
            <a:avLst/>
          </a:prstGeom>
          <a:solidFill>
            <a:srgbClr val="C6D9F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3" name="角丸四角形 12"/>
          <p:cNvSpPr/>
          <p:nvPr/>
        </p:nvSpPr>
        <p:spPr>
          <a:xfrm>
            <a:off x="4926806" y="1321008"/>
            <a:ext cx="1113388" cy="632955"/>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4" name="角丸四角形 13"/>
          <p:cNvSpPr/>
          <p:nvPr/>
        </p:nvSpPr>
        <p:spPr>
          <a:xfrm>
            <a:off x="7791576" y="2348880"/>
            <a:ext cx="1113388" cy="632955"/>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5" name="角丸四角形 14"/>
          <p:cNvSpPr/>
          <p:nvPr/>
        </p:nvSpPr>
        <p:spPr>
          <a:xfrm>
            <a:off x="2064682" y="4912722"/>
            <a:ext cx="1113388" cy="632955"/>
          </a:xfrm>
          <a:prstGeom prst="roundRect">
            <a:avLst/>
          </a:prstGeom>
          <a:solidFill>
            <a:srgbClr val="C6D9F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6" name="角丸四角形 15"/>
          <p:cNvSpPr/>
          <p:nvPr/>
        </p:nvSpPr>
        <p:spPr>
          <a:xfrm>
            <a:off x="457200" y="4912722"/>
            <a:ext cx="1113388" cy="632955"/>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7" name="角丸四角形 16"/>
          <p:cNvSpPr/>
          <p:nvPr/>
        </p:nvSpPr>
        <p:spPr>
          <a:xfrm>
            <a:off x="2939244" y="3884850"/>
            <a:ext cx="1113388" cy="632955"/>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8" name="角丸四角形 17"/>
          <p:cNvSpPr/>
          <p:nvPr/>
        </p:nvSpPr>
        <p:spPr>
          <a:xfrm>
            <a:off x="6364857" y="4902438"/>
            <a:ext cx="1113388" cy="632955"/>
          </a:xfrm>
          <a:prstGeom prst="roundRect">
            <a:avLst/>
          </a:prstGeom>
          <a:solidFill>
            <a:srgbClr val="C6D9F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19" name="角丸四角形 18"/>
          <p:cNvSpPr/>
          <p:nvPr/>
        </p:nvSpPr>
        <p:spPr>
          <a:xfrm>
            <a:off x="7830316" y="4902438"/>
            <a:ext cx="1113388" cy="632955"/>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sp>
        <p:nvSpPr>
          <p:cNvPr id="20" name="角丸四角形 19"/>
          <p:cNvSpPr/>
          <p:nvPr/>
        </p:nvSpPr>
        <p:spPr>
          <a:xfrm>
            <a:off x="4898772" y="4902438"/>
            <a:ext cx="1113388" cy="632955"/>
          </a:xfrm>
          <a:prstGeom prst="round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smtClean="0">
                <a:solidFill>
                  <a:schemeClr val="tx2"/>
                </a:solidFill>
              </a:rPr>
              <a:t>AS</a:t>
            </a:r>
          </a:p>
        </p:txBody>
      </p:sp>
      <p:cxnSp>
        <p:nvCxnSpPr>
          <p:cNvPr id="23" name="直線コネクタ 22"/>
          <p:cNvCxnSpPr>
            <a:stCxn id="10" idx="2"/>
            <a:endCxn id="9" idx="0"/>
          </p:cNvCxnSpPr>
          <p:nvPr/>
        </p:nvCxnSpPr>
        <p:spPr>
          <a:xfrm>
            <a:off x="1355616" y="1973723"/>
            <a:ext cx="1085354" cy="394917"/>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直線コネクタ 24"/>
          <p:cNvCxnSpPr>
            <a:stCxn id="9" idx="0"/>
            <a:endCxn id="11" idx="2"/>
          </p:cNvCxnSpPr>
          <p:nvPr/>
        </p:nvCxnSpPr>
        <p:spPr>
          <a:xfrm flipV="1">
            <a:off x="2440970" y="1973723"/>
            <a:ext cx="1031540" cy="394917"/>
          </a:xfrm>
          <a:prstGeom prst="line">
            <a:avLst/>
          </a:prstGeom>
        </p:spPr>
        <p:style>
          <a:lnRef idx="2">
            <a:schemeClr val="accent1"/>
          </a:lnRef>
          <a:fillRef idx="0">
            <a:schemeClr val="accent1"/>
          </a:fillRef>
          <a:effectRef idx="1">
            <a:schemeClr val="accent1"/>
          </a:effectRef>
          <a:fontRef idx="minor">
            <a:schemeClr val="tx1"/>
          </a:fontRef>
        </p:style>
      </p:cxnSp>
      <p:sp>
        <p:nvSpPr>
          <p:cNvPr id="26" name="テキスト ボックス 25"/>
          <p:cNvSpPr txBox="1"/>
          <p:nvPr/>
        </p:nvSpPr>
        <p:spPr>
          <a:xfrm>
            <a:off x="332939" y="3063589"/>
            <a:ext cx="4296594" cy="646331"/>
          </a:xfrm>
          <a:prstGeom prst="rect">
            <a:avLst/>
          </a:prstGeom>
          <a:noFill/>
        </p:spPr>
        <p:txBody>
          <a:bodyPr wrap="none" rtlCol="0">
            <a:spAutoFit/>
          </a:bodyPr>
          <a:lstStyle/>
          <a:p>
            <a:r>
              <a:rPr lang="ja-JP" altLang="en-US" dirty="0" smtClean="0"/>
              <a:t>トランジットから受けた経路</a:t>
            </a:r>
            <a:r>
              <a:rPr lang="en-US" altLang="ja-JP" dirty="0" smtClean="0"/>
              <a:t>(</a:t>
            </a:r>
            <a:r>
              <a:rPr lang="ja-JP" altLang="en-US" dirty="0" smtClean="0"/>
              <a:t>フルルート</a:t>
            </a:r>
            <a:r>
              <a:rPr lang="en-US" altLang="ja-JP" dirty="0" smtClean="0"/>
              <a:t>)</a:t>
            </a:r>
            <a:r>
              <a:rPr lang="ja-JP" altLang="en-US" dirty="0" smtClean="0"/>
              <a:t>を</a:t>
            </a:r>
            <a:endParaRPr lang="en-US" altLang="ja-JP" dirty="0" smtClean="0"/>
          </a:p>
          <a:p>
            <a:r>
              <a:rPr lang="ja-JP" altLang="en-US" dirty="0" smtClean="0"/>
              <a:t>別のトランジットに流してしまう</a:t>
            </a:r>
            <a:endParaRPr kumimoji="1" lang="ja-JP" altLang="en-US" dirty="0"/>
          </a:p>
        </p:txBody>
      </p:sp>
      <p:sp>
        <p:nvSpPr>
          <p:cNvPr id="27" name="上カーブ矢印 26"/>
          <p:cNvSpPr/>
          <p:nvPr/>
        </p:nvSpPr>
        <p:spPr>
          <a:xfrm>
            <a:off x="2015403" y="1812153"/>
            <a:ext cx="851134" cy="399530"/>
          </a:xfrm>
          <a:prstGeom prst="curved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solidFill>
                <a:schemeClr val="tx1"/>
              </a:solidFill>
            </a:endParaRPr>
          </a:p>
        </p:txBody>
      </p:sp>
      <p:sp>
        <p:nvSpPr>
          <p:cNvPr id="28" name="左右矢印 27"/>
          <p:cNvSpPr/>
          <p:nvPr/>
        </p:nvSpPr>
        <p:spPr>
          <a:xfrm>
            <a:off x="7180727" y="2721965"/>
            <a:ext cx="552273" cy="156958"/>
          </a:xfrm>
          <a:prstGeom prst="leftRightArrow">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29" name="テキスト ボックス 28"/>
          <p:cNvSpPr txBox="1"/>
          <p:nvPr/>
        </p:nvSpPr>
        <p:spPr>
          <a:xfrm>
            <a:off x="7180727" y="2878923"/>
            <a:ext cx="595035" cy="369332"/>
          </a:xfrm>
          <a:prstGeom prst="rect">
            <a:avLst/>
          </a:prstGeom>
          <a:noFill/>
        </p:spPr>
        <p:txBody>
          <a:bodyPr wrap="none" rtlCol="0">
            <a:spAutoFit/>
          </a:bodyPr>
          <a:lstStyle/>
          <a:p>
            <a:r>
              <a:rPr kumimoji="1" lang="ja-JP" altLang="en-US" dirty="0" smtClean="0"/>
              <a:t>ピア</a:t>
            </a:r>
            <a:endParaRPr kumimoji="1" lang="ja-JP" altLang="en-US" dirty="0"/>
          </a:p>
        </p:txBody>
      </p:sp>
      <p:sp>
        <p:nvSpPr>
          <p:cNvPr id="30" name="上下矢印 29"/>
          <p:cNvSpPr/>
          <p:nvPr/>
        </p:nvSpPr>
        <p:spPr>
          <a:xfrm>
            <a:off x="1570588" y="1995659"/>
            <a:ext cx="128553" cy="432048"/>
          </a:xfrm>
          <a:prstGeom prst="upDownArrow">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31" name="テキスト ボックス 30"/>
          <p:cNvSpPr txBox="1"/>
          <p:nvPr/>
        </p:nvSpPr>
        <p:spPr>
          <a:xfrm>
            <a:off x="332939" y="2072644"/>
            <a:ext cx="1246856" cy="369332"/>
          </a:xfrm>
          <a:prstGeom prst="rect">
            <a:avLst/>
          </a:prstGeom>
          <a:noFill/>
        </p:spPr>
        <p:txBody>
          <a:bodyPr wrap="none" rtlCol="0">
            <a:spAutoFit/>
          </a:bodyPr>
          <a:lstStyle/>
          <a:p>
            <a:r>
              <a:rPr lang="ja-JP" altLang="en-US" dirty="0" smtClean="0"/>
              <a:t>トランジット</a:t>
            </a:r>
            <a:endParaRPr kumimoji="1" lang="ja-JP" altLang="en-US" dirty="0"/>
          </a:p>
        </p:txBody>
      </p:sp>
      <p:sp>
        <p:nvSpPr>
          <p:cNvPr id="32" name="上下矢印 31"/>
          <p:cNvSpPr/>
          <p:nvPr/>
        </p:nvSpPr>
        <p:spPr>
          <a:xfrm>
            <a:off x="3343957" y="1988840"/>
            <a:ext cx="128553" cy="432048"/>
          </a:xfrm>
          <a:prstGeom prst="upDownArrow">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cxnSp>
        <p:nvCxnSpPr>
          <p:cNvPr id="35" name="直線コネクタ 34"/>
          <p:cNvCxnSpPr>
            <a:stCxn id="13" idx="2"/>
            <a:endCxn id="12" idx="0"/>
          </p:cNvCxnSpPr>
          <p:nvPr/>
        </p:nvCxnSpPr>
        <p:spPr>
          <a:xfrm>
            <a:off x="5483500" y="1953963"/>
            <a:ext cx="1085354" cy="394917"/>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直線コネクタ 36"/>
          <p:cNvCxnSpPr>
            <a:stCxn id="12" idx="3"/>
            <a:endCxn id="14" idx="1"/>
          </p:cNvCxnSpPr>
          <p:nvPr/>
        </p:nvCxnSpPr>
        <p:spPr>
          <a:xfrm>
            <a:off x="7125548" y="2665358"/>
            <a:ext cx="666028" cy="0"/>
          </a:xfrm>
          <a:prstGeom prst="line">
            <a:avLst/>
          </a:prstGeom>
        </p:spPr>
        <p:style>
          <a:lnRef idx="2">
            <a:schemeClr val="accent1"/>
          </a:lnRef>
          <a:fillRef idx="0">
            <a:schemeClr val="accent1"/>
          </a:fillRef>
          <a:effectRef idx="1">
            <a:schemeClr val="accent1"/>
          </a:effectRef>
          <a:fontRef idx="minor">
            <a:schemeClr val="tx1"/>
          </a:fontRef>
        </p:style>
      </p:cxnSp>
      <p:sp>
        <p:nvSpPr>
          <p:cNvPr id="38" name="上下矢印 37"/>
          <p:cNvSpPr/>
          <p:nvPr/>
        </p:nvSpPr>
        <p:spPr>
          <a:xfrm>
            <a:off x="5881657" y="1983863"/>
            <a:ext cx="128553" cy="432048"/>
          </a:xfrm>
          <a:prstGeom prst="upDownArrow">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39" name="テキスト ボックス 38"/>
          <p:cNvSpPr txBox="1"/>
          <p:nvPr/>
        </p:nvSpPr>
        <p:spPr>
          <a:xfrm>
            <a:off x="4644008" y="2060848"/>
            <a:ext cx="1246856" cy="369332"/>
          </a:xfrm>
          <a:prstGeom prst="rect">
            <a:avLst/>
          </a:prstGeom>
          <a:noFill/>
        </p:spPr>
        <p:txBody>
          <a:bodyPr wrap="none" rtlCol="0">
            <a:spAutoFit/>
          </a:bodyPr>
          <a:lstStyle/>
          <a:p>
            <a:r>
              <a:rPr lang="ja-JP" altLang="en-US" dirty="0" smtClean="0"/>
              <a:t>トランジット</a:t>
            </a:r>
            <a:endParaRPr kumimoji="1" lang="ja-JP" altLang="en-US" dirty="0"/>
          </a:p>
        </p:txBody>
      </p:sp>
      <p:sp>
        <p:nvSpPr>
          <p:cNvPr id="40" name="右矢印 39"/>
          <p:cNvSpPr/>
          <p:nvPr/>
        </p:nvSpPr>
        <p:spPr>
          <a:xfrm>
            <a:off x="7125548" y="2072644"/>
            <a:ext cx="607452" cy="27623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41" name="右矢印 40"/>
          <p:cNvSpPr/>
          <p:nvPr/>
        </p:nvSpPr>
        <p:spPr>
          <a:xfrm rot="2225166">
            <a:off x="6118629" y="1857540"/>
            <a:ext cx="607452" cy="27623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42" name="テキスト ボックス 41"/>
          <p:cNvSpPr txBox="1"/>
          <p:nvPr/>
        </p:nvSpPr>
        <p:spPr>
          <a:xfrm>
            <a:off x="4716016" y="3068960"/>
            <a:ext cx="4296594" cy="646331"/>
          </a:xfrm>
          <a:prstGeom prst="rect">
            <a:avLst/>
          </a:prstGeom>
          <a:noFill/>
        </p:spPr>
        <p:txBody>
          <a:bodyPr wrap="none" rtlCol="0">
            <a:spAutoFit/>
          </a:bodyPr>
          <a:lstStyle/>
          <a:p>
            <a:r>
              <a:rPr lang="ja-JP" altLang="en-US" dirty="0" smtClean="0"/>
              <a:t>トランジットから受けた経路</a:t>
            </a:r>
            <a:r>
              <a:rPr lang="en-US" altLang="ja-JP" dirty="0" smtClean="0"/>
              <a:t>(</a:t>
            </a:r>
            <a:r>
              <a:rPr lang="ja-JP" altLang="en-US" dirty="0" smtClean="0"/>
              <a:t>フルルート</a:t>
            </a:r>
            <a:r>
              <a:rPr lang="en-US" altLang="ja-JP" dirty="0" smtClean="0"/>
              <a:t>)</a:t>
            </a:r>
            <a:r>
              <a:rPr lang="ja-JP" altLang="en-US" dirty="0" smtClean="0"/>
              <a:t>を</a:t>
            </a:r>
            <a:endParaRPr lang="en-US" altLang="ja-JP" dirty="0" smtClean="0"/>
          </a:p>
          <a:p>
            <a:r>
              <a:rPr lang="ja-JP" altLang="en-US" dirty="0" smtClean="0"/>
              <a:t>ピアに流してしまう</a:t>
            </a:r>
            <a:endParaRPr kumimoji="1" lang="ja-JP" altLang="en-US" dirty="0"/>
          </a:p>
        </p:txBody>
      </p:sp>
      <p:cxnSp>
        <p:nvCxnSpPr>
          <p:cNvPr id="44" name="直線コネクタ 43"/>
          <p:cNvCxnSpPr>
            <a:stCxn id="16" idx="3"/>
            <a:endCxn id="15" idx="1"/>
          </p:cNvCxnSpPr>
          <p:nvPr/>
        </p:nvCxnSpPr>
        <p:spPr>
          <a:xfrm>
            <a:off x="1570588" y="5229200"/>
            <a:ext cx="494094"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47" name="直線コネクタ 46"/>
          <p:cNvCxnSpPr>
            <a:stCxn id="17" idx="2"/>
            <a:endCxn id="15" idx="0"/>
          </p:cNvCxnSpPr>
          <p:nvPr/>
        </p:nvCxnSpPr>
        <p:spPr>
          <a:xfrm flipH="1">
            <a:off x="2621376" y="4517805"/>
            <a:ext cx="874562" cy="394917"/>
          </a:xfrm>
          <a:prstGeom prst="line">
            <a:avLst/>
          </a:prstGeom>
        </p:spPr>
        <p:style>
          <a:lnRef idx="2">
            <a:schemeClr val="accent1"/>
          </a:lnRef>
          <a:fillRef idx="0">
            <a:schemeClr val="accent1"/>
          </a:fillRef>
          <a:effectRef idx="1">
            <a:schemeClr val="accent1"/>
          </a:effectRef>
          <a:fontRef idx="minor">
            <a:schemeClr val="tx1"/>
          </a:fontRef>
        </p:style>
      </p:cxnSp>
      <p:sp>
        <p:nvSpPr>
          <p:cNvPr id="48" name="上下矢印 47"/>
          <p:cNvSpPr/>
          <p:nvPr/>
        </p:nvSpPr>
        <p:spPr>
          <a:xfrm>
            <a:off x="3215404" y="4504143"/>
            <a:ext cx="128553" cy="432048"/>
          </a:xfrm>
          <a:prstGeom prst="upDownArrow">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49" name="テキスト ボックス 48"/>
          <p:cNvSpPr txBox="1"/>
          <p:nvPr/>
        </p:nvSpPr>
        <p:spPr>
          <a:xfrm>
            <a:off x="3334063" y="4566859"/>
            <a:ext cx="1246856" cy="369332"/>
          </a:xfrm>
          <a:prstGeom prst="rect">
            <a:avLst/>
          </a:prstGeom>
          <a:noFill/>
        </p:spPr>
        <p:txBody>
          <a:bodyPr wrap="none" rtlCol="0">
            <a:spAutoFit/>
          </a:bodyPr>
          <a:lstStyle/>
          <a:p>
            <a:r>
              <a:rPr lang="ja-JP" altLang="en-US" dirty="0" smtClean="0"/>
              <a:t>トランジット</a:t>
            </a:r>
            <a:endParaRPr kumimoji="1" lang="ja-JP" altLang="en-US" dirty="0"/>
          </a:p>
        </p:txBody>
      </p:sp>
      <p:sp>
        <p:nvSpPr>
          <p:cNvPr id="51" name="左右矢印 50"/>
          <p:cNvSpPr/>
          <p:nvPr/>
        </p:nvSpPr>
        <p:spPr>
          <a:xfrm>
            <a:off x="1547664" y="5378435"/>
            <a:ext cx="552273" cy="156958"/>
          </a:xfrm>
          <a:prstGeom prst="leftRightArrow">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52" name="テキスト ボックス 51"/>
          <p:cNvSpPr txBox="1"/>
          <p:nvPr/>
        </p:nvSpPr>
        <p:spPr>
          <a:xfrm>
            <a:off x="1547664" y="5535393"/>
            <a:ext cx="595035" cy="369332"/>
          </a:xfrm>
          <a:prstGeom prst="rect">
            <a:avLst/>
          </a:prstGeom>
          <a:noFill/>
        </p:spPr>
        <p:txBody>
          <a:bodyPr wrap="none" rtlCol="0">
            <a:spAutoFit/>
          </a:bodyPr>
          <a:lstStyle/>
          <a:p>
            <a:r>
              <a:rPr kumimoji="1" lang="ja-JP" altLang="en-US" dirty="0" smtClean="0"/>
              <a:t>ピア</a:t>
            </a:r>
            <a:endParaRPr kumimoji="1" lang="ja-JP" altLang="en-US" dirty="0"/>
          </a:p>
        </p:txBody>
      </p:sp>
      <p:sp>
        <p:nvSpPr>
          <p:cNvPr id="54" name="右矢印 53"/>
          <p:cNvSpPr/>
          <p:nvPr/>
        </p:nvSpPr>
        <p:spPr>
          <a:xfrm>
            <a:off x="1547664" y="4653136"/>
            <a:ext cx="607452" cy="27623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55" name="右矢印 54"/>
          <p:cNvSpPr/>
          <p:nvPr/>
        </p:nvSpPr>
        <p:spPr>
          <a:xfrm rot="20019616">
            <a:off x="2369434" y="4532715"/>
            <a:ext cx="607452" cy="27623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56" name="テキスト ボックス 55"/>
          <p:cNvSpPr txBox="1"/>
          <p:nvPr/>
        </p:nvSpPr>
        <p:spPr>
          <a:xfrm>
            <a:off x="350926" y="6021288"/>
            <a:ext cx="3608380" cy="646331"/>
          </a:xfrm>
          <a:prstGeom prst="rect">
            <a:avLst/>
          </a:prstGeom>
          <a:noFill/>
        </p:spPr>
        <p:txBody>
          <a:bodyPr wrap="none" rtlCol="0">
            <a:spAutoFit/>
          </a:bodyPr>
          <a:lstStyle/>
          <a:p>
            <a:r>
              <a:rPr lang="ja-JP" altLang="en-US" dirty="0" smtClean="0"/>
              <a:t>ピアから受けた経路をトランジットに</a:t>
            </a:r>
            <a:endParaRPr lang="en-US" altLang="ja-JP" dirty="0" smtClean="0"/>
          </a:p>
          <a:p>
            <a:r>
              <a:rPr lang="ja-JP" altLang="en-US" dirty="0" smtClean="0"/>
              <a:t>流してしまう</a:t>
            </a:r>
            <a:endParaRPr kumimoji="1" lang="ja-JP" altLang="en-US" dirty="0"/>
          </a:p>
        </p:txBody>
      </p:sp>
      <p:sp>
        <p:nvSpPr>
          <p:cNvPr id="57" name="左右矢印 56"/>
          <p:cNvSpPr/>
          <p:nvPr/>
        </p:nvSpPr>
        <p:spPr>
          <a:xfrm>
            <a:off x="5940152" y="5360274"/>
            <a:ext cx="552273" cy="156958"/>
          </a:xfrm>
          <a:prstGeom prst="leftRightArrow">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58" name="テキスト ボックス 57"/>
          <p:cNvSpPr txBox="1"/>
          <p:nvPr/>
        </p:nvSpPr>
        <p:spPr>
          <a:xfrm>
            <a:off x="5940152" y="5517232"/>
            <a:ext cx="595035" cy="369332"/>
          </a:xfrm>
          <a:prstGeom prst="rect">
            <a:avLst/>
          </a:prstGeom>
          <a:noFill/>
        </p:spPr>
        <p:txBody>
          <a:bodyPr wrap="none" rtlCol="0">
            <a:spAutoFit/>
          </a:bodyPr>
          <a:lstStyle/>
          <a:p>
            <a:r>
              <a:rPr kumimoji="1" lang="ja-JP" altLang="en-US" dirty="0" smtClean="0"/>
              <a:t>ピア</a:t>
            </a:r>
            <a:endParaRPr kumimoji="1" lang="ja-JP" altLang="en-US" dirty="0"/>
          </a:p>
        </p:txBody>
      </p:sp>
      <p:sp>
        <p:nvSpPr>
          <p:cNvPr id="59" name="左右矢印 58"/>
          <p:cNvSpPr/>
          <p:nvPr/>
        </p:nvSpPr>
        <p:spPr>
          <a:xfrm>
            <a:off x="7380312" y="5360274"/>
            <a:ext cx="552273" cy="156958"/>
          </a:xfrm>
          <a:prstGeom prst="leftRightArrow">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60" name="テキスト ボックス 59"/>
          <p:cNvSpPr txBox="1"/>
          <p:nvPr/>
        </p:nvSpPr>
        <p:spPr>
          <a:xfrm>
            <a:off x="7380312" y="5517232"/>
            <a:ext cx="595035" cy="369332"/>
          </a:xfrm>
          <a:prstGeom prst="rect">
            <a:avLst/>
          </a:prstGeom>
          <a:noFill/>
        </p:spPr>
        <p:txBody>
          <a:bodyPr wrap="none" rtlCol="0">
            <a:spAutoFit/>
          </a:bodyPr>
          <a:lstStyle/>
          <a:p>
            <a:r>
              <a:rPr kumimoji="1" lang="ja-JP" altLang="en-US" dirty="0" smtClean="0"/>
              <a:t>ピア</a:t>
            </a:r>
            <a:endParaRPr kumimoji="1" lang="ja-JP" altLang="en-US" dirty="0"/>
          </a:p>
        </p:txBody>
      </p:sp>
      <p:cxnSp>
        <p:nvCxnSpPr>
          <p:cNvPr id="62" name="直線コネクタ 61"/>
          <p:cNvCxnSpPr>
            <a:stCxn id="20" idx="3"/>
            <a:endCxn id="18" idx="1"/>
          </p:cNvCxnSpPr>
          <p:nvPr/>
        </p:nvCxnSpPr>
        <p:spPr>
          <a:xfrm>
            <a:off x="6012160" y="5218916"/>
            <a:ext cx="352697"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64" name="直線コネクタ 63"/>
          <p:cNvCxnSpPr>
            <a:stCxn id="18" idx="3"/>
            <a:endCxn id="19" idx="1"/>
          </p:cNvCxnSpPr>
          <p:nvPr/>
        </p:nvCxnSpPr>
        <p:spPr>
          <a:xfrm>
            <a:off x="7478245" y="5218916"/>
            <a:ext cx="352071" cy="0"/>
          </a:xfrm>
          <a:prstGeom prst="line">
            <a:avLst/>
          </a:prstGeom>
        </p:spPr>
        <p:style>
          <a:lnRef idx="2">
            <a:schemeClr val="accent1"/>
          </a:lnRef>
          <a:fillRef idx="0">
            <a:schemeClr val="accent1"/>
          </a:fillRef>
          <a:effectRef idx="1">
            <a:schemeClr val="accent1"/>
          </a:effectRef>
          <a:fontRef idx="minor">
            <a:schemeClr val="tx1"/>
          </a:fontRef>
        </p:style>
      </p:cxnSp>
      <p:sp>
        <p:nvSpPr>
          <p:cNvPr id="65" name="テキスト ボックス 64"/>
          <p:cNvSpPr txBox="1"/>
          <p:nvPr/>
        </p:nvSpPr>
        <p:spPr>
          <a:xfrm>
            <a:off x="5004048" y="6021288"/>
            <a:ext cx="3414516" cy="646331"/>
          </a:xfrm>
          <a:prstGeom prst="rect">
            <a:avLst/>
          </a:prstGeom>
          <a:noFill/>
        </p:spPr>
        <p:txBody>
          <a:bodyPr wrap="none" rtlCol="0">
            <a:spAutoFit/>
          </a:bodyPr>
          <a:lstStyle/>
          <a:p>
            <a:r>
              <a:rPr lang="ja-JP" altLang="en-US" dirty="0" smtClean="0"/>
              <a:t>ピアから受けた経路を別のピアに</a:t>
            </a:r>
            <a:endParaRPr lang="en-US" altLang="ja-JP" dirty="0" smtClean="0"/>
          </a:p>
          <a:p>
            <a:r>
              <a:rPr lang="ja-JP" altLang="en-US" dirty="0" smtClean="0"/>
              <a:t>流してしまう</a:t>
            </a:r>
            <a:endParaRPr kumimoji="1" lang="ja-JP" altLang="en-US" dirty="0"/>
          </a:p>
        </p:txBody>
      </p:sp>
      <p:sp>
        <p:nvSpPr>
          <p:cNvPr id="66" name="右矢印 65"/>
          <p:cNvSpPr/>
          <p:nvPr/>
        </p:nvSpPr>
        <p:spPr>
          <a:xfrm>
            <a:off x="5868144" y="4581128"/>
            <a:ext cx="607452" cy="27623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67" name="右矢印 66"/>
          <p:cNvSpPr/>
          <p:nvPr/>
        </p:nvSpPr>
        <p:spPr>
          <a:xfrm>
            <a:off x="7380312" y="4581128"/>
            <a:ext cx="607452" cy="27623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Tree>
    <p:extLst>
      <p:ext uri="{BB962C8B-B14F-4D97-AF65-F5344CB8AC3E}">
        <p14:creationId xmlns:p14="http://schemas.microsoft.com/office/powerpoint/2010/main" val="50184027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kumimoji="1" lang="ja-JP" altLang="en-US" dirty="0" smtClean="0"/>
              <a:t>オペミスだけとは限らない</a:t>
            </a:r>
            <a:endParaRPr kumimoji="1" lang="ja-JP" altLang="en-US" dirty="0"/>
          </a:p>
        </p:txBody>
      </p:sp>
      <p:sp>
        <p:nvSpPr>
          <p:cNvPr id="3" name="コンテンツ プレースホルダー 2"/>
          <p:cNvSpPr>
            <a:spLocks noGrp="1"/>
          </p:cNvSpPr>
          <p:nvPr>
            <p:ph idx="1"/>
          </p:nvPr>
        </p:nvSpPr>
        <p:spPr>
          <a:xfrm>
            <a:off x="457200" y="1170052"/>
            <a:ext cx="8229600" cy="4956112"/>
          </a:xfrm>
        </p:spPr>
        <p:txBody>
          <a:bodyPr/>
          <a:lstStyle/>
          <a:p>
            <a:r>
              <a:rPr lang="en-US" altLang="ja-JP" dirty="0" smtClean="0"/>
              <a:t>The "AS 7007 incident” (1997)</a:t>
            </a:r>
          </a:p>
          <a:p>
            <a:pPr lvl="1"/>
            <a:r>
              <a:rPr lang="ja-JP" altLang="en-US" dirty="0" smtClean="0"/>
              <a:t>ルータ</a:t>
            </a:r>
            <a:r>
              <a:rPr lang="ja-JP" altLang="en-US" dirty="0"/>
              <a:t>のソフトウェアのバグで</a:t>
            </a:r>
            <a:r>
              <a:rPr lang="en-US" altLang="ja-JP" dirty="0"/>
              <a:t>/24 prefixes</a:t>
            </a:r>
            <a:r>
              <a:rPr lang="ja-JP" altLang="en-US" dirty="0"/>
              <a:t>に分割された全経路が広報されて、北米のほぼ全てのトラフィックが全て吸い込まれた事件</a:t>
            </a:r>
            <a:r>
              <a:rPr lang="en-US" altLang="ja-JP" dirty="0"/>
              <a:t>(Routing Black hole)</a:t>
            </a:r>
          </a:p>
          <a:p>
            <a:pPr lvl="1"/>
            <a:r>
              <a:rPr lang="en-US" altLang="ja-JP" dirty="0"/>
              <a:t>20</a:t>
            </a:r>
            <a:r>
              <a:rPr lang="ja-JP" altLang="en-US" dirty="0"/>
              <a:t>分</a:t>
            </a:r>
            <a:r>
              <a:rPr lang="en-US" altLang="ja-JP" dirty="0"/>
              <a:t>〜</a:t>
            </a:r>
            <a:r>
              <a:rPr lang="ja-JP" altLang="en-US" dirty="0"/>
              <a:t>最大</a:t>
            </a:r>
            <a:r>
              <a:rPr lang="en-US" altLang="ja-JP" dirty="0"/>
              <a:t>3</a:t>
            </a:r>
            <a:r>
              <a:rPr lang="ja-JP" altLang="en-US" dirty="0"/>
              <a:t>時間、ネットが遮断された。</a:t>
            </a:r>
            <a:endParaRPr kumimoji="1" lang="ja-JP" altLang="en-US" dirty="0"/>
          </a:p>
        </p:txBody>
      </p:sp>
    </p:spTree>
    <p:extLst>
      <p:ext uri="{BB962C8B-B14F-4D97-AF65-F5344CB8AC3E}">
        <p14:creationId xmlns:p14="http://schemas.microsoft.com/office/powerpoint/2010/main" val="413478205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p>
            <a:pPr marL="514350" indent="-514350">
              <a:buFont typeface="+mj-lt"/>
              <a:buAutoNum type="arabicPeriod"/>
            </a:pPr>
            <a:r>
              <a:rPr kumimoji="1" lang="ja-JP" altLang="en-US" dirty="0" smtClean="0"/>
              <a:t>自</a:t>
            </a:r>
            <a:r>
              <a:rPr kumimoji="1" lang="en-US" altLang="ja-JP" dirty="0" smtClean="0"/>
              <a:t>AS</a:t>
            </a:r>
            <a:r>
              <a:rPr kumimoji="1" lang="ja-JP" altLang="en-US" dirty="0" smtClean="0"/>
              <a:t>の経路を、第</a:t>
            </a:r>
            <a:r>
              <a:rPr kumimoji="1" lang="en-US" altLang="ja-JP" dirty="0" smtClean="0"/>
              <a:t>3</a:t>
            </a:r>
            <a:r>
              <a:rPr kumimoji="1" lang="ja-JP" altLang="en-US" dirty="0" smtClean="0"/>
              <a:t>者に流されたくない</a:t>
            </a:r>
            <a:endParaRPr kumimoji="1" lang="en-US" altLang="ja-JP" dirty="0" smtClean="0"/>
          </a:p>
          <a:p>
            <a:pPr marL="514350" indent="-514350">
              <a:buFont typeface="+mj-lt"/>
              <a:buAutoNum type="arabicPeriod"/>
            </a:pPr>
            <a:r>
              <a:rPr lang="ja-JP" altLang="en-US" dirty="0" smtClean="0">
                <a:solidFill>
                  <a:schemeClr val="bg1">
                    <a:lumMod val="50000"/>
                  </a:schemeClr>
                </a:solidFill>
              </a:rPr>
              <a:t>正しくない経路を受け取りたくない</a:t>
            </a:r>
            <a:endParaRPr lang="en-US" altLang="ja-JP" dirty="0" smtClean="0">
              <a:solidFill>
                <a:schemeClr val="bg1">
                  <a:lumMod val="50000"/>
                </a:schemeClr>
              </a:solidFill>
            </a:endParaRPr>
          </a:p>
          <a:p>
            <a:pPr marL="514350" indent="-514350">
              <a:buFont typeface="+mj-lt"/>
              <a:buAutoNum type="arabicPeriod"/>
            </a:pPr>
            <a:r>
              <a:rPr kumimoji="1" lang="ja-JP" altLang="en-US" dirty="0" smtClean="0">
                <a:solidFill>
                  <a:schemeClr val="bg1">
                    <a:lumMod val="50000"/>
                  </a:schemeClr>
                </a:solidFill>
              </a:rPr>
              <a:t>正しくない経路を渡したくない</a:t>
            </a:r>
            <a:endParaRPr kumimoji="1" lang="en-US" altLang="ja-JP" dirty="0" smtClean="0">
              <a:solidFill>
                <a:schemeClr val="bg1">
                  <a:lumMod val="50000"/>
                </a:schemeClr>
              </a:solidFill>
            </a:endParaRPr>
          </a:p>
          <a:p>
            <a:pPr marL="0" indent="0">
              <a:buNone/>
            </a:pPr>
            <a:endParaRPr lang="en-US" altLang="ja-JP" dirty="0"/>
          </a:p>
        </p:txBody>
      </p:sp>
    </p:spTree>
    <p:extLst>
      <p:ext uri="{BB962C8B-B14F-4D97-AF65-F5344CB8AC3E}">
        <p14:creationId xmlns:p14="http://schemas.microsoft.com/office/powerpoint/2010/main" val="265250019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kumimoji="1" lang="en-US" altLang="ja-JP" dirty="0" smtClean="0"/>
              <a:t>Route</a:t>
            </a:r>
            <a:r>
              <a:rPr kumimoji="1" lang="ja-JP" altLang="en-US" dirty="0" smtClean="0"/>
              <a:t> </a:t>
            </a:r>
            <a:r>
              <a:rPr kumimoji="1" lang="en-US" altLang="ja-JP" dirty="0" smtClean="0"/>
              <a:t>Leak</a:t>
            </a:r>
            <a:r>
              <a:rPr kumimoji="1" lang="ja-JP" altLang="en-US" dirty="0" smtClean="0"/>
              <a:t>されるのを防ぐ</a:t>
            </a:r>
            <a:endParaRPr kumimoji="1" lang="ja-JP" altLang="en-US" dirty="0"/>
          </a:p>
        </p:txBody>
      </p:sp>
      <p:sp>
        <p:nvSpPr>
          <p:cNvPr id="3" name="コンテンツ プレースホルダー 2"/>
          <p:cNvSpPr>
            <a:spLocks noGrp="1"/>
          </p:cNvSpPr>
          <p:nvPr>
            <p:ph idx="1"/>
          </p:nvPr>
        </p:nvSpPr>
        <p:spPr>
          <a:xfrm>
            <a:off x="457200" y="1170052"/>
            <a:ext cx="8229600" cy="4956112"/>
          </a:xfrm>
        </p:spPr>
        <p:txBody>
          <a:bodyPr>
            <a:normAutofit fontScale="92500" lnSpcReduction="20000"/>
          </a:bodyPr>
          <a:lstStyle/>
          <a:p>
            <a:r>
              <a:rPr lang="en-US" altLang="ja-JP" dirty="0"/>
              <a:t>Route Leak</a:t>
            </a:r>
            <a:r>
              <a:rPr lang="ja-JP" altLang="en-US" dirty="0" smtClean="0"/>
              <a:t>されてしまったら</a:t>
            </a:r>
            <a:endParaRPr lang="en-US" altLang="ja-JP" dirty="0"/>
          </a:p>
          <a:p>
            <a:pPr lvl="1"/>
            <a:r>
              <a:rPr lang="ja-JP" altLang="en-US" dirty="0" smtClean="0"/>
              <a:t>取り返す</a:t>
            </a:r>
            <a:endParaRPr lang="en-US" altLang="ja-JP" dirty="0" smtClean="0"/>
          </a:p>
          <a:p>
            <a:pPr lvl="1"/>
            <a:r>
              <a:rPr kumimoji="1" lang="en-US" altLang="ja-JP" dirty="0" smtClean="0"/>
              <a:t>Leak</a:t>
            </a:r>
            <a:r>
              <a:rPr kumimoji="1" lang="ja-JP" altLang="en-US" dirty="0" smtClean="0"/>
              <a:t>経路よりも細かい経路を流す</a:t>
            </a:r>
            <a:endParaRPr kumimoji="1" lang="en-US" altLang="ja-JP" dirty="0" smtClean="0"/>
          </a:p>
          <a:p>
            <a:pPr lvl="2"/>
            <a:r>
              <a:rPr lang="ja-JP" altLang="en-US" dirty="0" smtClean="0"/>
              <a:t>同一の長さの経路でも、</a:t>
            </a:r>
            <a:r>
              <a:rPr lang="en-US" altLang="ja-JP" dirty="0" smtClean="0"/>
              <a:t>AS-PATH</a:t>
            </a:r>
            <a:r>
              <a:rPr lang="ja-JP" altLang="en-US" dirty="0" smtClean="0"/>
              <a:t>長で勝てるかもしれない</a:t>
            </a:r>
            <a:endParaRPr lang="en-US" altLang="ja-JP" dirty="0" smtClean="0"/>
          </a:p>
          <a:p>
            <a:pPr lvl="2"/>
            <a:r>
              <a:rPr lang="ja-JP" altLang="en-US" dirty="0" smtClean="0"/>
              <a:t>トランジットのフィルターを急いであけないといけないかもしれない</a:t>
            </a:r>
            <a:endParaRPr lang="en-US" altLang="ja-JP" dirty="0" smtClean="0"/>
          </a:p>
          <a:p>
            <a:r>
              <a:rPr kumimoji="1" lang="en-US" altLang="ja-JP" dirty="0" smtClean="0"/>
              <a:t>Route Leak</a:t>
            </a:r>
            <a:r>
              <a:rPr kumimoji="1" lang="ja-JP" altLang="en-US" dirty="0" smtClean="0"/>
              <a:t>されないようにするには</a:t>
            </a:r>
            <a:endParaRPr kumimoji="1" lang="en-US" altLang="ja-JP" dirty="0" smtClean="0"/>
          </a:p>
          <a:p>
            <a:pPr lvl="1"/>
            <a:r>
              <a:rPr lang="ja-JP" altLang="en-US" dirty="0" smtClean="0"/>
              <a:t>基本無理？</a:t>
            </a:r>
            <a:endParaRPr lang="en-US" altLang="ja-JP" dirty="0" smtClean="0"/>
          </a:p>
          <a:p>
            <a:pPr lvl="1"/>
            <a:r>
              <a:rPr lang="ja-JP" altLang="en-US" dirty="0" smtClean="0"/>
              <a:t>いかに気づくかが大事</a:t>
            </a:r>
            <a:endParaRPr lang="en-US" altLang="ja-JP" dirty="0" smtClean="0"/>
          </a:p>
          <a:p>
            <a:pPr lvl="1"/>
            <a:r>
              <a:rPr lang="ja-JP" altLang="en-US" dirty="0" smtClean="0"/>
              <a:t>全て</a:t>
            </a:r>
            <a:r>
              <a:rPr lang="ja-JP" altLang="en-US" dirty="0"/>
              <a:t>のピアに送付する経路を一致</a:t>
            </a:r>
            <a:r>
              <a:rPr lang="ja-JP" altLang="en-US" dirty="0" smtClean="0"/>
              <a:t>させる</a:t>
            </a:r>
            <a:endParaRPr lang="en-US" altLang="ja-JP" dirty="0" smtClean="0"/>
          </a:p>
          <a:p>
            <a:pPr lvl="2"/>
            <a:r>
              <a:rPr lang="en-US" altLang="ja-JP" dirty="0" smtClean="0"/>
              <a:t>Route</a:t>
            </a:r>
            <a:r>
              <a:rPr lang="ja-JP" altLang="en-US" dirty="0" smtClean="0"/>
              <a:t> </a:t>
            </a:r>
            <a:r>
              <a:rPr lang="en-US" altLang="ja-JP" dirty="0" smtClean="0"/>
              <a:t>Leak</a:t>
            </a:r>
            <a:r>
              <a:rPr lang="ja-JP" altLang="en-US" dirty="0" smtClean="0"/>
              <a:t>時の影響を最小化</a:t>
            </a:r>
            <a:endParaRPr lang="ja-JP" altLang="en-US" dirty="0"/>
          </a:p>
          <a:p>
            <a:pPr lvl="1"/>
            <a:r>
              <a:rPr lang="en-US" altLang="ja-JP" dirty="0" smtClean="0"/>
              <a:t>longer</a:t>
            </a:r>
            <a:r>
              <a:rPr lang="ja-JP" altLang="en-US" dirty="0" smtClean="0"/>
              <a:t>で負けないように常時最</a:t>
            </a:r>
            <a:r>
              <a:rPr lang="ja-JP" altLang="en-US" dirty="0"/>
              <a:t>小単位に細切れする</a:t>
            </a:r>
            <a:r>
              <a:rPr lang="en-US" altLang="ja-JP" dirty="0"/>
              <a:t>(</a:t>
            </a:r>
            <a:r>
              <a:rPr lang="ja-JP" altLang="en-US" dirty="0"/>
              <a:t>許されるのか？</a:t>
            </a:r>
            <a:r>
              <a:rPr lang="en-US" altLang="ja-JP" dirty="0"/>
              <a:t>)</a:t>
            </a:r>
            <a:endParaRPr kumimoji="1" lang="ja-JP" altLang="en-US" dirty="0"/>
          </a:p>
        </p:txBody>
      </p:sp>
    </p:spTree>
    <p:extLst>
      <p:ext uri="{BB962C8B-B14F-4D97-AF65-F5344CB8AC3E}">
        <p14:creationId xmlns:p14="http://schemas.microsoft.com/office/powerpoint/2010/main" val="309999923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kumimoji="1" lang="en-US" altLang="ja-JP" dirty="0" smtClean="0"/>
              <a:t>More Specifics</a:t>
            </a:r>
            <a:endParaRPr kumimoji="1" lang="ja-JP" altLang="en-US" dirty="0"/>
          </a:p>
        </p:txBody>
      </p:sp>
      <p:sp>
        <p:nvSpPr>
          <p:cNvPr id="3" name="コンテンツ プレースホルダー 2"/>
          <p:cNvSpPr>
            <a:spLocks noGrp="1"/>
          </p:cNvSpPr>
          <p:nvPr>
            <p:ph idx="1"/>
          </p:nvPr>
        </p:nvSpPr>
        <p:spPr>
          <a:xfrm>
            <a:off x="457200" y="1170053"/>
            <a:ext cx="8229600" cy="1191136"/>
          </a:xfrm>
        </p:spPr>
        <p:txBody>
          <a:bodyPr>
            <a:normAutofit fontScale="85000" lnSpcReduction="20000"/>
          </a:bodyPr>
          <a:lstStyle/>
          <a:p>
            <a:r>
              <a:rPr kumimoji="1" lang="en-US" altLang="ja-JP" dirty="0" smtClean="0"/>
              <a:t>IPv4</a:t>
            </a:r>
            <a:r>
              <a:rPr kumimoji="1" lang="ja-JP" altLang="en-US" dirty="0" smtClean="0"/>
              <a:t>総経路のうち約</a:t>
            </a:r>
            <a:r>
              <a:rPr kumimoji="1" lang="en-US" altLang="ja-JP" dirty="0" smtClean="0"/>
              <a:t>50%</a:t>
            </a:r>
            <a:r>
              <a:rPr kumimoji="1" lang="ja-JP" altLang="en-US" dirty="0" smtClean="0"/>
              <a:t>は、</a:t>
            </a:r>
            <a:r>
              <a:rPr kumimoji="1" lang="en-US" altLang="ja-JP" dirty="0" smtClean="0"/>
              <a:t>(</a:t>
            </a:r>
            <a:r>
              <a:rPr kumimoji="1" lang="ja-JP" altLang="en-US" dirty="0" smtClean="0"/>
              <a:t>本来不要な</a:t>
            </a:r>
            <a:r>
              <a:rPr kumimoji="1" lang="en-US" altLang="ja-JP" dirty="0" smtClean="0"/>
              <a:t>)</a:t>
            </a:r>
            <a:r>
              <a:rPr kumimoji="1" lang="ja-JP" altLang="en-US" dirty="0" smtClean="0"/>
              <a:t>細切れ経路</a:t>
            </a:r>
            <a:endParaRPr kumimoji="1" lang="en-US" altLang="ja-JP" dirty="0" smtClean="0"/>
          </a:p>
          <a:p>
            <a:pPr lvl="1"/>
            <a:r>
              <a:rPr lang="ja-JP" altLang="en-US" dirty="0" smtClean="0"/>
              <a:t>パンチングホールは減る一方、防御的な</a:t>
            </a:r>
            <a:r>
              <a:rPr lang="en-US" altLang="ja-JP" dirty="0" smtClean="0"/>
              <a:t>more</a:t>
            </a:r>
            <a:r>
              <a:rPr lang="ja-JP" altLang="en-US" dirty="0" smtClean="0"/>
              <a:t> </a:t>
            </a:r>
            <a:r>
              <a:rPr lang="en-US" altLang="ja-JP" dirty="0" smtClean="0"/>
              <a:t>specific</a:t>
            </a:r>
            <a:r>
              <a:rPr lang="ja-JP" altLang="en-US" dirty="0" smtClean="0"/>
              <a:t> が増えている</a:t>
            </a:r>
            <a:endParaRPr lang="en-US" altLang="ja-JP" dirty="0" smtClean="0"/>
          </a:p>
          <a:p>
            <a:pPr lvl="1"/>
            <a:endParaRPr kumimoji="1" lang="en-US" altLang="ja-JP" dirty="0"/>
          </a:p>
          <a:p>
            <a:pPr lvl="1"/>
            <a:endParaRPr lang="en-US" altLang="ja-JP" dirty="0" smtClean="0"/>
          </a:p>
          <a:p>
            <a:pPr marL="457200" lvl="1" indent="0">
              <a:buNone/>
            </a:pPr>
            <a:endParaRPr kumimoji="1" lang="en-US" altLang="ja-JP" dirty="0"/>
          </a:p>
        </p:txBody>
      </p:sp>
      <p:sp>
        <p:nvSpPr>
          <p:cNvPr id="4" name="正方形/長方形 3"/>
          <p:cNvSpPr/>
          <p:nvPr/>
        </p:nvSpPr>
        <p:spPr>
          <a:xfrm>
            <a:off x="742080" y="6365308"/>
            <a:ext cx="7585810" cy="369332"/>
          </a:xfrm>
          <a:prstGeom prst="rect">
            <a:avLst/>
          </a:prstGeom>
        </p:spPr>
        <p:txBody>
          <a:bodyPr wrap="square">
            <a:spAutoFit/>
          </a:bodyPr>
          <a:lstStyle/>
          <a:p>
            <a:r>
              <a:rPr lang="en-US" altLang="ja-JP" dirty="0" smtClean="0">
                <a:hlinkClick r:id="rId2"/>
              </a:rPr>
              <a:t>http://</a:t>
            </a:r>
            <a:r>
              <a:rPr lang="en-US" altLang="ja-JP" dirty="0" err="1" smtClean="0">
                <a:hlinkClick r:id="rId2"/>
              </a:rPr>
              <a:t>www.iepg.org</a:t>
            </a:r>
            <a:r>
              <a:rPr lang="en-US" altLang="ja-JP" dirty="0" smtClean="0">
                <a:hlinkClick r:id="rId2"/>
              </a:rPr>
              <a:t>/2017-07-16-ietf99/2017-07-16-bgp-more-specifics-gih.pdf</a:t>
            </a:r>
            <a:endParaRPr lang="ja-JP" altLang="en-US" dirty="0"/>
          </a:p>
        </p:txBody>
      </p:sp>
      <p:pic>
        <p:nvPicPr>
          <p:cNvPr id="5" name="図 4"/>
          <p:cNvPicPr>
            <a:picLocks noChangeAspect="1"/>
          </p:cNvPicPr>
          <p:nvPr/>
        </p:nvPicPr>
        <p:blipFill>
          <a:blip r:embed="rId3"/>
          <a:stretch>
            <a:fillRect/>
          </a:stretch>
        </p:blipFill>
        <p:spPr>
          <a:xfrm>
            <a:off x="1427079" y="2361188"/>
            <a:ext cx="6389739" cy="3883810"/>
          </a:xfrm>
          <a:prstGeom prst="rect">
            <a:avLst/>
          </a:prstGeom>
        </p:spPr>
      </p:pic>
    </p:spTree>
    <p:extLst>
      <p:ext uri="{BB962C8B-B14F-4D97-AF65-F5344CB8AC3E}">
        <p14:creationId xmlns:p14="http://schemas.microsoft.com/office/powerpoint/2010/main" val="369638813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kumimoji="1" lang="ja-JP" altLang="en-US" dirty="0" smtClean="0"/>
              <a:t>ピアからの</a:t>
            </a:r>
            <a:r>
              <a:rPr kumimoji="1" lang="en-US" altLang="ja-JP" dirty="0" smtClean="0"/>
              <a:t>Route</a:t>
            </a:r>
            <a:r>
              <a:rPr kumimoji="1" lang="ja-JP" altLang="en-US" dirty="0" smtClean="0"/>
              <a:t> </a:t>
            </a:r>
            <a:r>
              <a:rPr kumimoji="1" lang="en-US" altLang="ja-JP" dirty="0" smtClean="0"/>
              <a:t>Leak</a:t>
            </a:r>
            <a:endParaRPr kumimoji="1" lang="ja-JP" altLang="en-US" dirty="0"/>
          </a:p>
        </p:txBody>
      </p:sp>
      <p:sp>
        <p:nvSpPr>
          <p:cNvPr id="3" name="コンテンツ プレースホルダー 2"/>
          <p:cNvSpPr>
            <a:spLocks noGrp="1"/>
          </p:cNvSpPr>
          <p:nvPr>
            <p:ph idx="1"/>
          </p:nvPr>
        </p:nvSpPr>
        <p:spPr>
          <a:xfrm>
            <a:off x="457200" y="1170052"/>
            <a:ext cx="8229600" cy="4956112"/>
          </a:xfrm>
        </p:spPr>
        <p:txBody>
          <a:bodyPr>
            <a:normAutofit/>
          </a:bodyPr>
          <a:lstStyle/>
          <a:p>
            <a:r>
              <a:rPr lang="en-US" altLang="ja-JP" dirty="0" smtClean="0"/>
              <a:t>no-export</a:t>
            </a:r>
            <a:r>
              <a:rPr lang="ja-JP" altLang="en-US" dirty="0" smtClean="0"/>
              <a:t>が効くことを期待しているのだが実際は</a:t>
            </a:r>
            <a:r>
              <a:rPr lang="en-US" altLang="ja-JP" dirty="0" smtClean="0"/>
              <a:t> no-export </a:t>
            </a:r>
            <a:r>
              <a:rPr lang="ja-JP" altLang="en-US" dirty="0" smtClean="0"/>
              <a:t>は外されがち</a:t>
            </a:r>
            <a:endParaRPr lang="en-US" altLang="ja-JP" dirty="0" smtClean="0"/>
          </a:p>
          <a:p>
            <a:r>
              <a:rPr kumimoji="1" lang="ja-JP" altLang="en-US" dirty="0" smtClean="0"/>
              <a:t>ピア</a:t>
            </a:r>
            <a:r>
              <a:rPr kumimoji="1" lang="en-US" altLang="ja-JP" dirty="0" smtClean="0"/>
              <a:t>AS</a:t>
            </a:r>
            <a:r>
              <a:rPr kumimoji="1" lang="ja-JP" altLang="en-US" dirty="0" smtClean="0"/>
              <a:t>のトランジットに流されないような歯止めはできないか？</a:t>
            </a:r>
            <a:endParaRPr lang="en-US" altLang="ja-JP" dirty="0" smtClean="0"/>
          </a:p>
          <a:p>
            <a:pPr lvl="1"/>
            <a:r>
              <a:rPr lang="ja-JP" altLang="en-US" dirty="0" smtClean="0"/>
              <a:t>ピアには</a:t>
            </a:r>
            <a:r>
              <a:rPr lang="en-US" altLang="ja-JP" dirty="0" smtClean="0"/>
              <a:t>/25</a:t>
            </a:r>
            <a:r>
              <a:rPr lang="ja-JP" altLang="en-US" dirty="0" smtClean="0"/>
              <a:t>でちぎって流す</a:t>
            </a:r>
            <a:r>
              <a:rPr lang="en-US" altLang="ja-JP" dirty="0" smtClean="0"/>
              <a:t>(/24</a:t>
            </a:r>
            <a:r>
              <a:rPr lang="ja-JP" altLang="en-US" dirty="0" smtClean="0"/>
              <a:t>以下は伝搬しない</a:t>
            </a:r>
            <a:r>
              <a:rPr lang="en-US" altLang="ja-JP" dirty="0" smtClean="0"/>
              <a:t>)</a:t>
            </a:r>
          </a:p>
          <a:p>
            <a:pPr lvl="1"/>
            <a:r>
              <a:rPr lang="ja-JP" altLang="en-US" dirty="0" smtClean="0"/>
              <a:t>ピアには別</a:t>
            </a:r>
            <a:r>
              <a:rPr lang="en-US" altLang="ja-JP" dirty="0" smtClean="0"/>
              <a:t>AS</a:t>
            </a:r>
            <a:r>
              <a:rPr lang="ja-JP" altLang="en-US" dirty="0" smtClean="0"/>
              <a:t>を</a:t>
            </a:r>
            <a:r>
              <a:rPr lang="ja-JP" altLang="en-US" dirty="0"/>
              <a:t>オリジンに</a:t>
            </a:r>
            <a:r>
              <a:rPr lang="ja-JP" altLang="en-US" dirty="0" smtClean="0"/>
              <a:t>するとか？</a:t>
            </a:r>
            <a:endParaRPr lang="en-US" altLang="ja-JP" dirty="0" smtClean="0"/>
          </a:p>
          <a:p>
            <a:pPr lvl="1"/>
            <a:r>
              <a:rPr lang="ja-JP" altLang="ja-JP" dirty="0" smtClean="0"/>
              <a:t>B</a:t>
            </a:r>
            <a:r>
              <a:rPr lang="en-US" altLang="ja-JP" dirty="0" smtClean="0"/>
              <a:t>OGON-AS</a:t>
            </a:r>
            <a:r>
              <a:rPr lang="ja-JP" altLang="en-US" dirty="0" smtClean="0"/>
              <a:t>を</a:t>
            </a:r>
            <a:r>
              <a:rPr lang="en-US" altLang="ja-JP" dirty="0" smtClean="0"/>
              <a:t>AS-PATH</a:t>
            </a:r>
            <a:r>
              <a:rPr lang="ja-JP" altLang="en-US" dirty="0" smtClean="0"/>
              <a:t>にいれちゃうとか？</a:t>
            </a:r>
            <a:endParaRPr lang="en-US" altLang="ja-JP" dirty="0"/>
          </a:p>
          <a:p>
            <a:pPr lvl="1"/>
            <a:r>
              <a:rPr kumimoji="1" lang="ja-JP" altLang="en-US" dirty="0" smtClean="0"/>
              <a:t>ピアの上流の</a:t>
            </a:r>
            <a:r>
              <a:rPr kumimoji="1" lang="en-US" altLang="ja-JP" dirty="0" smtClean="0"/>
              <a:t>AS</a:t>
            </a:r>
            <a:r>
              <a:rPr kumimoji="1" lang="ja-JP" altLang="en-US" dirty="0" smtClean="0"/>
              <a:t>を</a:t>
            </a:r>
            <a:r>
              <a:rPr kumimoji="1" lang="en-US" altLang="ja-JP" dirty="0" smtClean="0"/>
              <a:t>AS-PATH</a:t>
            </a:r>
            <a:r>
              <a:rPr kumimoji="1" lang="ja-JP" altLang="en-US" dirty="0" smtClean="0"/>
              <a:t>にいれちゃうとか？</a:t>
            </a:r>
            <a:endParaRPr kumimoji="1" lang="ja-JP" altLang="en-US" dirty="0"/>
          </a:p>
        </p:txBody>
      </p:sp>
    </p:spTree>
    <p:extLst>
      <p:ext uri="{BB962C8B-B14F-4D97-AF65-F5344CB8AC3E}">
        <p14:creationId xmlns:p14="http://schemas.microsoft.com/office/powerpoint/2010/main" val="1860822398"/>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kumimoji="1" lang="ja-JP" altLang="en-US" dirty="0" smtClean="0"/>
              <a:t>対策提案など</a:t>
            </a:r>
            <a:endParaRPr kumimoji="1" lang="ja-JP" altLang="en-US" dirty="0"/>
          </a:p>
        </p:txBody>
      </p:sp>
      <p:sp>
        <p:nvSpPr>
          <p:cNvPr id="3" name="コンテンツ プレースホルダー 2"/>
          <p:cNvSpPr>
            <a:spLocks noGrp="1"/>
          </p:cNvSpPr>
          <p:nvPr>
            <p:ph idx="1"/>
          </p:nvPr>
        </p:nvSpPr>
        <p:spPr>
          <a:xfrm>
            <a:off x="457200" y="1170052"/>
            <a:ext cx="8229600" cy="4956112"/>
          </a:xfrm>
        </p:spPr>
        <p:txBody>
          <a:bodyPr>
            <a:normAutofit/>
          </a:bodyPr>
          <a:lstStyle/>
          <a:p>
            <a:r>
              <a:rPr lang="en-US" altLang="ja-JP" dirty="0" smtClean="0"/>
              <a:t>[RFC8212]Default External BGP (EBGP) Route Propagation Behavior without Policies</a:t>
            </a:r>
          </a:p>
          <a:p>
            <a:pPr lvl="1"/>
            <a:r>
              <a:rPr lang="ja-JP" altLang="en-US" dirty="0" smtClean="0"/>
              <a:t>何も考えずに</a:t>
            </a:r>
            <a:r>
              <a:rPr lang="en-US" altLang="ja-JP" dirty="0" err="1" smtClean="0"/>
              <a:t>eBGP</a:t>
            </a:r>
            <a:r>
              <a:rPr lang="ja-JP" altLang="en-US" dirty="0" smtClean="0"/>
              <a:t>のピアを張ったときに、全経路を送出しようとする動作をやめる</a:t>
            </a:r>
            <a:endParaRPr lang="en-US" altLang="ja-JP" dirty="0"/>
          </a:p>
          <a:p>
            <a:r>
              <a:rPr lang="en-US" altLang="ja-JP" dirty="0" smtClean="0"/>
              <a:t>[I-D.]Route </a:t>
            </a:r>
            <a:r>
              <a:rPr lang="en-US" altLang="ja-JP" dirty="0"/>
              <a:t>Leak Prevention using Roles in Update and Open </a:t>
            </a:r>
            <a:r>
              <a:rPr lang="en-US" altLang="ja-JP" dirty="0" smtClean="0"/>
              <a:t>messages</a:t>
            </a:r>
          </a:p>
          <a:p>
            <a:pPr lvl="1"/>
            <a:r>
              <a:rPr lang="ja-JP" altLang="en-US" dirty="0" smtClean="0"/>
              <a:t>ピアを張るときに、そのピアの用途を規定する</a:t>
            </a:r>
            <a:endParaRPr lang="en-US" altLang="ja-JP" dirty="0" smtClean="0"/>
          </a:p>
          <a:p>
            <a:pPr lvl="1"/>
            <a:r>
              <a:rPr lang="en-US" altLang="ja-JP" dirty="0" smtClean="0"/>
              <a:t>“</a:t>
            </a:r>
            <a:r>
              <a:rPr lang="ja-JP" altLang="en-US" dirty="0" smtClean="0"/>
              <a:t>ピア経由の経路</a:t>
            </a:r>
            <a:r>
              <a:rPr lang="en-US" altLang="ja-JP" dirty="0" smtClean="0"/>
              <a:t>”</a:t>
            </a:r>
            <a:r>
              <a:rPr lang="ja-JP" altLang="en-US" dirty="0" smtClean="0"/>
              <a:t>という</a:t>
            </a:r>
            <a:r>
              <a:rPr lang="en-US" altLang="ja-JP" dirty="0" smtClean="0"/>
              <a:t> transitive attribute</a:t>
            </a:r>
            <a:r>
              <a:rPr lang="ja-JP" altLang="en-US" dirty="0" smtClean="0"/>
              <a:t>をつける</a:t>
            </a:r>
            <a:endParaRPr lang="en-US" altLang="ja-JP" dirty="0" smtClean="0"/>
          </a:p>
        </p:txBody>
      </p:sp>
    </p:spTree>
    <p:extLst>
      <p:ext uri="{BB962C8B-B14F-4D97-AF65-F5344CB8AC3E}">
        <p14:creationId xmlns:p14="http://schemas.microsoft.com/office/powerpoint/2010/main" val="1964160252"/>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p>
            <a:pPr marL="514350" indent="-514350">
              <a:buFont typeface="+mj-lt"/>
              <a:buAutoNum type="arabicPeriod"/>
            </a:pPr>
            <a:r>
              <a:rPr kumimoji="1" lang="ja-JP" altLang="en-US" dirty="0" smtClean="0">
                <a:solidFill>
                  <a:srgbClr val="7F7F7F"/>
                </a:solidFill>
              </a:rPr>
              <a:t>自</a:t>
            </a:r>
            <a:r>
              <a:rPr kumimoji="1" lang="en-US" altLang="ja-JP" dirty="0" smtClean="0">
                <a:solidFill>
                  <a:srgbClr val="7F7F7F"/>
                </a:solidFill>
              </a:rPr>
              <a:t>AS</a:t>
            </a:r>
            <a:r>
              <a:rPr kumimoji="1" lang="ja-JP" altLang="en-US" dirty="0" smtClean="0">
                <a:solidFill>
                  <a:srgbClr val="7F7F7F"/>
                </a:solidFill>
              </a:rPr>
              <a:t>の経路を、第</a:t>
            </a:r>
            <a:r>
              <a:rPr kumimoji="1" lang="en-US" altLang="ja-JP" dirty="0" smtClean="0">
                <a:solidFill>
                  <a:srgbClr val="7F7F7F"/>
                </a:solidFill>
              </a:rPr>
              <a:t>3</a:t>
            </a:r>
            <a:r>
              <a:rPr kumimoji="1" lang="ja-JP" altLang="en-US" dirty="0" smtClean="0">
                <a:solidFill>
                  <a:srgbClr val="7F7F7F"/>
                </a:solidFill>
              </a:rPr>
              <a:t>者に流されたくない</a:t>
            </a:r>
            <a:endParaRPr kumimoji="1" lang="en-US" altLang="ja-JP" dirty="0" smtClean="0">
              <a:solidFill>
                <a:srgbClr val="7F7F7F"/>
              </a:solidFill>
            </a:endParaRPr>
          </a:p>
          <a:p>
            <a:pPr marL="514350" indent="-514350">
              <a:buFont typeface="+mj-lt"/>
              <a:buAutoNum type="arabicPeriod"/>
            </a:pPr>
            <a:r>
              <a:rPr lang="ja-JP" altLang="en-US" dirty="0" smtClean="0">
                <a:solidFill>
                  <a:srgbClr val="000000"/>
                </a:solidFill>
              </a:rPr>
              <a:t>正しくない経路を受け取りたくない</a:t>
            </a:r>
            <a:endParaRPr lang="en-US" altLang="ja-JP" dirty="0" smtClean="0">
              <a:solidFill>
                <a:srgbClr val="000000"/>
              </a:solidFill>
            </a:endParaRPr>
          </a:p>
          <a:p>
            <a:pPr marL="514350" indent="-514350">
              <a:buFont typeface="+mj-lt"/>
              <a:buAutoNum type="arabicPeriod"/>
            </a:pPr>
            <a:r>
              <a:rPr kumimoji="1" lang="ja-JP" altLang="en-US" dirty="0" smtClean="0">
                <a:solidFill>
                  <a:srgbClr val="000000"/>
                </a:solidFill>
              </a:rPr>
              <a:t>正しくない経路を渡したくない</a:t>
            </a:r>
            <a:endParaRPr kumimoji="1" lang="en-US" altLang="ja-JP" dirty="0" smtClean="0">
              <a:solidFill>
                <a:srgbClr val="000000"/>
              </a:solidFill>
            </a:endParaRPr>
          </a:p>
          <a:p>
            <a:pPr marL="0" indent="0">
              <a:buNone/>
            </a:pPr>
            <a:endParaRPr lang="en-US" altLang="ja-JP" dirty="0"/>
          </a:p>
        </p:txBody>
      </p:sp>
    </p:spTree>
    <p:extLst>
      <p:ext uri="{BB962C8B-B14F-4D97-AF65-F5344CB8AC3E}">
        <p14:creationId xmlns:p14="http://schemas.microsoft.com/office/powerpoint/2010/main" val="390048443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a:bodyPr>
          <a:lstStyle/>
          <a:p>
            <a:r>
              <a:rPr kumimoji="1" lang="ja-JP" altLang="en-US" sz="3200" dirty="0" smtClean="0"/>
              <a:t>何をもって、経路が</a:t>
            </a:r>
            <a:r>
              <a:rPr kumimoji="1" lang="en-US" altLang="ja-JP" sz="3200" dirty="0" smtClean="0"/>
              <a:t>”</a:t>
            </a:r>
            <a:r>
              <a:rPr lang="ja-JP" altLang="en-US" sz="3200" dirty="0" smtClean="0"/>
              <a:t>正しくない</a:t>
            </a:r>
            <a:r>
              <a:rPr kumimoji="1" lang="en-US" altLang="ja-JP" sz="3200" dirty="0" smtClean="0"/>
              <a:t>”</a:t>
            </a:r>
            <a:r>
              <a:rPr kumimoji="1" lang="ja-JP" altLang="en-US" sz="3200" dirty="0" smtClean="0"/>
              <a:t>と言えるのか</a:t>
            </a:r>
            <a:endParaRPr kumimoji="1" lang="ja-JP" altLang="en-US" sz="3200" dirty="0"/>
          </a:p>
        </p:txBody>
      </p:sp>
      <p:pic>
        <p:nvPicPr>
          <p:cNvPr id="5" name="図 4"/>
          <p:cNvPicPr>
            <a:picLocks noChangeAspect="1"/>
          </p:cNvPicPr>
          <p:nvPr/>
        </p:nvPicPr>
        <p:blipFill>
          <a:blip r:embed="rId2"/>
          <a:stretch>
            <a:fillRect/>
          </a:stretch>
        </p:blipFill>
        <p:spPr>
          <a:xfrm>
            <a:off x="457200" y="1332562"/>
            <a:ext cx="7906010" cy="5195658"/>
          </a:xfrm>
          <a:prstGeom prst="rect">
            <a:avLst/>
          </a:prstGeom>
        </p:spPr>
      </p:pic>
      <p:sp>
        <p:nvSpPr>
          <p:cNvPr id="8" name="テキスト ボックス 7"/>
          <p:cNvSpPr txBox="1"/>
          <p:nvPr/>
        </p:nvSpPr>
        <p:spPr>
          <a:xfrm>
            <a:off x="179512" y="4653136"/>
            <a:ext cx="1928733" cy="646331"/>
          </a:xfrm>
          <a:prstGeom prst="rect">
            <a:avLst/>
          </a:prstGeom>
          <a:solidFill>
            <a:schemeClr val="accent1"/>
          </a:solidFill>
        </p:spPr>
        <p:txBody>
          <a:bodyPr wrap="none" rtlCol="0">
            <a:spAutoFit/>
          </a:bodyPr>
          <a:lstStyle/>
          <a:p>
            <a:r>
              <a:rPr kumimoji="1" lang="ja-JP" altLang="en-US" dirty="0" smtClean="0">
                <a:solidFill>
                  <a:schemeClr val="bg1"/>
                </a:solidFill>
              </a:rPr>
              <a:t>短時間に</a:t>
            </a:r>
            <a:endParaRPr kumimoji="1" lang="en-US" altLang="ja-JP" dirty="0" smtClean="0">
              <a:solidFill>
                <a:schemeClr val="bg1"/>
              </a:solidFill>
            </a:endParaRPr>
          </a:p>
          <a:p>
            <a:r>
              <a:rPr lang="ja-JP" altLang="en-US" dirty="0" smtClean="0">
                <a:solidFill>
                  <a:schemeClr val="bg1"/>
                </a:solidFill>
              </a:rPr>
              <a:t>大量のアナウンス</a:t>
            </a:r>
            <a:endParaRPr kumimoji="1" lang="ja-JP" altLang="en-US" dirty="0">
              <a:solidFill>
                <a:schemeClr val="bg1"/>
              </a:solidFill>
            </a:endParaRPr>
          </a:p>
        </p:txBody>
      </p:sp>
      <p:sp>
        <p:nvSpPr>
          <p:cNvPr id="9" name="テキスト ボックス 8"/>
          <p:cNvSpPr txBox="1"/>
          <p:nvPr/>
        </p:nvSpPr>
        <p:spPr>
          <a:xfrm>
            <a:off x="6228184" y="1183490"/>
            <a:ext cx="1246856" cy="923330"/>
          </a:xfrm>
          <a:prstGeom prst="rect">
            <a:avLst/>
          </a:prstGeom>
          <a:solidFill>
            <a:schemeClr val="accent1"/>
          </a:solidFill>
        </p:spPr>
        <p:txBody>
          <a:bodyPr wrap="none" rtlCol="0">
            <a:spAutoFit/>
          </a:bodyPr>
          <a:lstStyle/>
          <a:p>
            <a:r>
              <a:rPr kumimoji="1" lang="en-US" altLang="ja-JP" dirty="0" smtClean="0">
                <a:solidFill>
                  <a:schemeClr val="bg1"/>
                </a:solidFill>
              </a:rPr>
              <a:t>4713</a:t>
            </a:r>
            <a:r>
              <a:rPr kumimoji="1" lang="ja-JP" altLang="en-US" dirty="0" smtClean="0">
                <a:solidFill>
                  <a:schemeClr val="bg1"/>
                </a:solidFill>
              </a:rPr>
              <a:t>を</a:t>
            </a:r>
            <a:endParaRPr kumimoji="1" lang="en-US" altLang="ja-JP" dirty="0" smtClean="0">
              <a:solidFill>
                <a:schemeClr val="bg1"/>
              </a:solidFill>
            </a:endParaRPr>
          </a:p>
          <a:p>
            <a:r>
              <a:rPr lang="en-US" altLang="ja-JP" dirty="0" smtClean="0">
                <a:solidFill>
                  <a:schemeClr val="bg1"/>
                </a:solidFill>
              </a:rPr>
              <a:t>15169</a:t>
            </a:r>
            <a:r>
              <a:rPr lang="ja-JP" altLang="en-US" dirty="0" smtClean="0">
                <a:solidFill>
                  <a:schemeClr val="bg1"/>
                </a:solidFill>
              </a:rPr>
              <a:t>が</a:t>
            </a:r>
            <a:endParaRPr lang="en-US" altLang="ja-JP" dirty="0" smtClean="0">
              <a:solidFill>
                <a:schemeClr val="bg1"/>
              </a:solidFill>
            </a:endParaRPr>
          </a:p>
          <a:p>
            <a:r>
              <a:rPr kumimoji="1" lang="ja-JP" altLang="en-US" dirty="0" smtClean="0">
                <a:solidFill>
                  <a:schemeClr val="bg1"/>
                </a:solidFill>
              </a:rPr>
              <a:t>トランジット</a:t>
            </a:r>
            <a:endParaRPr kumimoji="1" lang="ja-JP" altLang="en-US" dirty="0">
              <a:solidFill>
                <a:schemeClr val="bg1"/>
              </a:solidFill>
            </a:endParaRPr>
          </a:p>
        </p:txBody>
      </p:sp>
      <p:sp>
        <p:nvSpPr>
          <p:cNvPr id="12" name="テキスト ボックス 11"/>
          <p:cNvSpPr txBox="1"/>
          <p:nvPr/>
        </p:nvSpPr>
        <p:spPr>
          <a:xfrm>
            <a:off x="5557457" y="3611179"/>
            <a:ext cx="2599389" cy="646331"/>
          </a:xfrm>
          <a:prstGeom prst="rect">
            <a:avLst/>
          </a:prstGeom>
          <a:solidFill>
            <a:schemeClr val="accent1"/>
          </a:solidFill>
        </p:spPr>
        <p:txBody>
          <a:bodyPr wrap="none" rtlCol="0">
            <a:spAutoFit/>
          </a:bodyPr>
          <a:lstStyle/>
          <a:p>
            <a:r>
              <a:rPr kumimoji="1" lang="ja-JP" altLang="en-US" dirty="0" smtClean="0">
                <a:solidFill>
                  <a:schemeClr val="bg1"/>
                </a:solidFill>
              </a:rPr>
              <a:t>集約できるはずの</a:t>
            </a:r>
            <a:endParaRPr kumimoji="1" lang="en-US" altLang="ja-JP" dirty="0" smtClean="0">
              <a:solidFill>
                <a:schemeClr val="bg1"/>
              </a:solidFill>
            </a:endParaRPr>
          </a:p>
          <a:p>
            <a:r>
              <a:rPr lang="ja-JP" altLang="en-US" dirty="0" smtClean="0">
                <a:solidFill>
                  <a:schemeClr val="bg1"/>
                </a:solidFill>
              </a:rPr>
              <a:t>経路が集約されていない</a:t>
            </a:r>
            <a:endParaRPr kumimoji="1" lang="ja-JP" altLang="en-US" dirty="0">
              <a:solidFill>
                <a:schemeClr val="bg1"/>
              </a:solidFill>
            </a:endParaRPr>
          </a:p>
        </p:txBody>
      </p:sp>
      <p:sp>
        <p:nvSpPr>
          <p:cNvPr id="13" name="テキスト ボックス 12"/>
          <p:cNvSpPr txBox="1"/>
          <p:nvPr/>
        </p:nvSpPr>
        <p:spPr>
          <a:xfrm>
            <a:off x="4991739" y="5122058"/>
            <a:ext cx="2714806" cy="646331"/>
          </a:xfrm>
          <a:prstGeom prst="rect">
            <a:avLst/>
          </a:prstGeom>
          <a:solidFill>
            <a:schemeClr val="accent1"/>
          </a:solidFill>
        </p:spPr>
        <p:txBody>
          <a:bodyPr wrap="none" rtlCol="0">
            <a:spAutoFit/>
          </a:bodyPr>
          <a:lstStyle/>
          <a:p>
            <a:r>
              <a:rPr kumimoji="1" lang="ja-JP" altLang="en-US" dirty="0" smtClean="0">
                <a:solidFill>
                  <a:schemeClr val="bg1"/>
                </a:solidFill>
              </a:rPr>
              <a:t>これらのアドレスの本来の</a:t>
            </a:r>
            <a:endParaRPr kumimoji="1" lang="en-US" altLang="ja-JP" dirty="0" smtClean="0">
              <a:solidFill>
                <a:schemeClr val="bg1"/>
              </a:solidFill>
            </a:endParaRPr>
          </a:p>
          <a:p>
            <a:r>
              <a:rPr lang="ja-JP" altLang="en-US" dirty="0" smtClean="0">
                <a:solidFill>
                  <a:schemeClr val="bg1"/>
                </a:solidFill>
              </a:rPr>
              <a:t>持ち主は、調べる</a:t>
            </a:r>
            <a:r>
              <a:rPr lang="ja-JP" altLang="en-US" dirty="0" smtClean="0">
                <a:solidFill>
                  <a:schemeClr val="bg1"/>
                </a:solidFill>
              </a:rPr>
              <a:t>と</a:t>
            </a:r>
            <a:r>
              <a:rPr lang="en-US" altLang="ja-JP" dirty="0" smtClean="0">
                <a:solidFill>
                  <a:schemeClr val="bg1"/>
                </a:solidFill>
              </a:rPr>
              <a:t>4713</a:t>
            </a:r>
            <a:endParaRPr kumimoji="1" lang="ja-JP" altLang="en-US" dirty="0">
              <a:solidFill>
                <a:schemeClr val="bg1"/>
              </a:solidFill>
            </a:endParaRPr>
          </a:p>
        </p:txBody>
      </p:sp>
    </p:spTree>
    <p:extLst>
      <p:ext uri="{BB962C8B-B14F-4D97-AF65-F5344CB8AC3E}">
        <p14:creationId xmlns:p14="http://schemas.microsoft.com/office/powerpoint/2010/main" val="304506087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a:bodyPr>
          <a:lstStyle/>
          <a:p>
            <a:r>
              <a:rPr lang="ja-JP" altLang="en-US" sz="3600" dirty="0"/>
              <a:t>通常</a:t>
            </a:r>
            <a:r>
              <a:rPr lang="ja-JP" altLang="en-US" sz="3600" dirty="0" smtClean="0"/>
              <a:t>のアップデートと区別</a:t>
            </a:r>
            <a:r>
              <a:rPr lang="en-US" altLang="ja-JP" sz="3600" dirty="0" smtClean="0"/>
              <a:t>(</a:t>
            </a:r>
            <a:r>
              <a:rPr lang="ja-JP" altLang="en-US" sz="3600" dirty="0" smtClean="0"/>
              <a:t>できない！</a:t>
            </a:r>
            <a:r>
              <a:rPr lang="en-US" altLang="ja-JP" sz="3600" dirty="0" smtClean="0"/>
              <a:t>)</a:t>
            </a:r>
            <a:endParaRPr kumimoji="1" lang="ja-JP" altLang="en-US" sz="3600" dirty="0"/>
          </a:p>
        </p:txBody>
      </p:sp>
      <p:sp>
        <p:nvSpPr>
          <p:cNvPr id="3" name="コンテンツ プレースホルダー 2"/>
          <p:cNvSpPr>
            <a:spLocks noGrp="1"/>
          </p:cNvSpPr>
          <p:nvPr>
            <p:ph idx="1"/>
          </p:nvPr>
        </p:nvSpPr>
        <p:spPr>
          <a:xfrm>
            <a:off x="457200" y="1170052"/>
            <a:ext cx="8229600" cy="5308928"/>
          </a:xfrm>
        </p:spPr>
        <p:txBody>
          <a:bodyPr>
            <a:normAutofit fontScale="77500" lnSpcReduction="20000"/>
          </a:bodyPr>
          <a:lstStyle/>
          <a:p>
            <a:r>
              <a:rPr lang="ja-JP" altLang="en-US" dirty="0"/>
              <a:t>短時間</a:t>
            </a:r>
            <a:r>
              <a:rPr lang="ja-JP" altLang="en-US" dirty="0" smtClean="0"/>
              <a:t>に大量</a:t>
            </a:r>
            <a:r>
              <a:rPr lang="ja-JP" altLang="en-US" dirty="0"/>
              <a:t>の</a:t>
            </a:r>
            <a:r>
              <a:rPr lang="ja-JP" altLang="en-US" dirty="0" smtClean="0"/>
              <a:t>アナウンスはおかしい？</a:t>
            </a:r>
            <a:endParaRPr lang="en-US" altLang="ja-JP" dirty="0" smtClean="0"/>
          </a:p>
          <a:p>
            <a:pPr lvl="1"/>
            <a:r>
              <a:rPr lang="en-US" altLang="ja-JP" dirty="0" smtClean="0"/>
              <a:t>Prefix</a:t>
            </a:r>
            <a:r>
              <a:rPr lang="ja-JP" altLang="en-US" dirty="0" smtClean="0"/>
              <a:t> </a:t>
            </a:r>
            <a:r>
              <a:rPr lang="en-US" altLang="ja-JP" dirty="0" smtClean="0"/>
              <a:t>Limit</a:t>
            </a:r>
            <a:r>
              <a:rPr lang="ja-JP" altLang="en-US" dirty="0" smtClean="0"/>
              <a:t>で防ぐのはこれ</a:t>
            </a:r>
            <a:endParaRPr lang="en-US" altLang="ja-JP" dirty="0" smtClean="0"/>
          </a:p>
          <a:p>
            <a:pPr lvl="1"/>
            <a:r>
              <a:rPr lang="ja-JP" altLang="en-US" dirty="0" smtClean="0"/>
              <a:t>アドレスをたくさん保有している</a:t>
            </a:r>
            <a:r>
              <a:rPr lang="en-US" altLang="ja-JP" dirty="0" smtClean="0"/>
              <a:t>AS</a:t>
            </a:r>
            <a:r>
              <a:rPr lang="ja-JP" altLang="en-US" dirty="0" smtClean="0"/>
              <a:t>かもしれない</a:t>
            </a:r>
            <a:r>
              <a:rPr lang="is-IS" altLang="ja-JP" dirty="0" smtClean="0"/>
              <a:t>…</a:t>
            </a:r>
          </a:p>
          <a:p>
            <a:pPr lvl="1"/>
            <a:r>
              <a:rPr lang="ja-JP" altLang="en-US" dirty="0" smtClean="0"/>
              <a:t>ビジネスへのインパクトは</a:t>
            </a:r>
            <a:r>
              <a:rPr lang="ja-JP" altLang="en-US" dirty="0"/>
              <a:t>経路数と</a:t>
            </a:r>
            <a:r>
              <a:rPr lang="ja-JP" altLang="en-US" dirty="0" smtClean="0"/>
              <a:t>は無関係</a:t>
            </a:r>
            <a:endParaRPr lang="en-US" altLang="ja-JP" dirty="0" smtClean="0"/>
          </a:p>
          <a:p>
            <a:r>
              <a:rPr lang="ja-JP" altLang="en-US" dirty="0"/>
              <a:t>集約できるはず</a:t>
            </a:r>
            <a:r>
              <a:rPr lang="ja-JP" altLang="en-US" dirty="0" smtClean="0"/>
              <a:t>の経路</a:t>
            </a:r>
            <a:r>
              <a:rPr lang="ja-JP" altLang="en-US" dirty="0"/>
              <a:t>が集約されて</a:t>
            </a:r>
            <a:r>
              <a:rPr lang="ja-JP" altLang="en-US" dirty="0" smtClean="0"/>
              <a:t>いない？</a:t>
            </a:r>
            <a:endParaRPr lang="en-US" altLang="ja-JP" dirty="0" smtClean="0"/>
          </a:p>
          <a:p>
            <a:pPr lvl="1"/>
            <a:r>
              <a:rPr lang="ja-JP" altLang="en-US" dirty="0" smtClean="0"/>
              <a:t>何と比較するのか？</a:t>
            </a:r>
            <a:endParaRPr lang="en-US" altLang="ja-JP" dirty="0" smtClean="0"/>
          </a:p>
          <a:p>
            <a:pPr lvl="2"/>
            <a:r>
              <a:rPr lang="en-US" altLang="ja-JP" dirty="0" smtClean="0"/>
              <a:t>IRR</a:t>
            </a:r>
          </a:p>
          <a:p>
            <a:pPr lvl="2"/>
            <a:r>
              <a:rPr lang="en-US" altLang="ja-JP" dirty="0" smtClean="0"/>
              <a:t>ROA (</a:t>
            </a:r>
            <a:r>
              <a:rPr lang="en-US" altLang="ja-JP" dirty="0" err="1" smtClean="0"/>
              <a:t>maxlen</a:t>
            </a:r>
            <a:r>
              <a:rPr lang="en-US" altLang="ja-JP" dirty="0" smtClean="0"/>
              <a:t>: Max Prefix Length)</a:t>
            </a:r>
          </a:p>
          <a:p>
            <a:pPr lvl="2"/>
            <a:r>
              <a:rPr lang="ja-JP" altLang="en-US" dirty="0" smtClean="0"/>
              <a:t>過去のアップデート</a:t>
            </a:r>
            <a:endParaRPr lang="en-US" altLang="ja-JP" dirty="0" smtClean="0"/>
          </a:p>
          <a:p>
            <a:pPr lvl="1"/>
            <a:r>
              <a:rPr lang="ja-JP" altLang="en-US" dirty="0" smtClean="0"/>
              <a:t>意図的な設定かもしれない</a:t>
            </a:r>
            <a:r>
              <a:rPr lang="is-IS" altLang="ja-JP" dirty="0" smtClean="0"/>
              <a:t>…</a:t>
            </a:r>
            <a:endParaRPr lang="ja-JP" altLang="en-US" dirty="0"/>
          </a:p>
          <a:p>
            <a:r>
              <a:rPr lang="en-US" altLang="ja-JP" dirty="0" smtClean="0"/>
              <a:t>A</a:t>
            </a:r>
            <a:r>
              <a:rPr lang="ja-JP" altLang="en-US" dirty="0" smtClean="0"/>
              <a:t>が</a:t>
            </a:r>
            <a:r>
              <a:rPr lang="en-US" altLang="ja-JP" dirty="0" smtClean="0"/>
              <a:t>B</a:t>
            </a:r>
            <a:r>
              <a:rPr lang="ja-JP" altLang="en-US" dirty="0" smtClean="0"/>
              <a:t>をトランジットはおかしい？</a:t>
            </a:r>
            <a:endParaRPr lang="ja-JP" altLang="en-US" dirty="0"/>
          </a:p>
          <a:p>
            <a:pPr lvl="1"/>
            <a:r>
              <a:rPr lang="ja-JP" altLang="en-US" dirty="0" smtClean="0"/>
              <a:t>オペレータの知識依存</a:t>
            </a:r>
            <a:endParaRPr lang="ja-JP" altLang="en-US" dirty="0"/>
          </a:p>
          <a:p>
            <a:endParaRPr lang="ja-JP" altLang="en-US" dirty="0"/>
          </a:p>
          <a:p>
            <a:r>
              <a:rPr lang="en-US" altLang="ja-JP" dirty="0" smtClean="0"/>
              <a:t>(</a:t>
            </a:r>
            <a:r>
              <a:rPr lang="en-US" altLang="ja-JP" dirty="0" err="1" smtClean="0"/>
              <a:t>Mis</a:t>
            </a:r>
            <a:r>
              <a:rPr lang="en-US" altLang="ja-JP" dirty="0" smtClean="0"/>
              <a:t>-Origin</a:t>
            </a:r>
            <a:r>
              <a:rPr lang="ja-JP" altLang="en-US" dirty="0" smtClean="0"/>
              <a:t>と異なり</a:t>
            </a:r>
            <a:r>
              <a:rPr lang="en-US" altLang="ja-JP" dirty="0" smtClean="0"/>
              <a:t>)</a:t>
            </a:r>
            <a:r>
              <a:rPr lang="ja-JP" altLang="en-US" dirty="0" smtClean="0"/>
              <a:t>通常のアップデートとは機械的に区別がつけられない</a:t>
            </a:r>
            <a:endParaRPr lang="en-US" altLang="ja-JP" dirty="0" smtClean="0"/>
          </a:p>
        </p:txBody>
      </p:sp>
    </p:spTree>
    <p:extLst>
      <p:ext uri="{BB962C8B-B14F-4D97-AF65-F5344CB8AC3E}">
        <p14:creationId xmlns:p14="http://schemas.microsoft.com/office/powerpoint/2010/main" val="1188716141"/>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kumimoji="1" lang="en-US" altLang="ja-JP" dirty="0" smtClean="0"/>
              <a:t>Prefix</a:t>
            </a:r>
            <a:r>
              <a:rPr kumimoji="1" lang="ja-JP" altLang="en-US" dirty="0" smtClean="0"/>
              <a:t> </a:t>
            </a:r>
            <a:r>
              <a:rPr kumimoji="1" lang="en-US" altLang="ja-JP" dirty="0" smtClean="0"/>
              <a:t>Limit</a:t>
            </a:r>
            <a:endParaRPr kumimoji="1" lang="ja-JP" altLang="en-US" dirty="0"/>
          </a:p>
        </p:txBody>
      </p:sp>
      <p:sp>
        <p:nvSpPr>
          <p:cNvPr id="3" name="コンテンツ プレースホルダー 2"/>
          <p:cNvSpPr>
            <a:spLocks noGrp="1"/>
          </p:cNvSpPr>
          <p:nvPr>
            <p:ph idx="1"/>
          </p:nvPr>
        </p:nvSpPr>
        <p:spPr>
          <a:xfrm>
            <a:off x="457200" y="1170052"/>
            <a:ext cx="8229600" cy="4956112"/>
          </a:xfrm>
        </p:spPr>
        <p:txBody>
          <a:bodyPr>
            <a:normAutofit fontScale="92500" lnSpcReduction="20000"/>
          </a:bodyPr>
          <a:lstStyle/>
          <a:p>
            <a:r>
              <a:rPr lang="en-US" altLang="ja-JP" dirty="0" smtClean="0"/>
              <a:t>Inbound </a:t>
            </a:r>
            <a:r>
              <a:rPr lang="en-US" altLang="ja-JP" dirty="0"/>
              <a:t>maximum prefix limit</a:t>
            </a:r>
          </a:p>
          <a:p>
            <a:pPr lvl="1"/>
            <a:r>
              <a:rPr lang="ja-JP" altLang="en-US" dirty="0"/>
              <a:t>ピアごと</a:t>
            </a:r>
            <a:r>
              <a:rPr lang="ja-JP" altLang="en-US" dirty="0" smtClean="0"/>
              <a:t>に最大</a:t>
            </a:r>
            <a:r>
              <a:rPr lang="ja-JP" altLang="en-US" dirty="0"/>
              <a:t>のプレフィックス数を制限して</a:t>
            </a:r>
            <a:r>
              <a:rPr lang="ja-JP" altLang="en-US" dirty="0" smtClean="0"/>
              <a:t>おく</a:t>
            </a:r>
            <a:endParaRPr lang="en-US" altLang="ja-JP" dirty="0" smtClean="0"/>
          </a:p>
          <a:p>
            <a:pPr lvl="1"/>
            <a:r>
              <a:rPr lang="en-US" altLang="ja-JP" dirty="0" smtClean="0"/>
              <a:t>exceed </a:t>
            </a:r>
            <a:r>
              <a:rPr lang="ja-JP" altLang="en-US" dirty="0" smtClean="0"/>
              <a:t>した時の動作の実装</a:t>
            </a:r>
            <a:r>
              <a:rPr lang="en-US" altLang="ja-JP" dirty="0" smtClean="0"/>
              <a:t>:</a:t>
            </a:r>
          </a:p>
          <a:p>
            <a:pPr lvl="2"/>
            <a:r>
              <a:rPr lang="en-US" altLang="en-US" dirty="0" smtClean="0"/>
              <a:t>session</a:t>
            </a:r>
            <a:r>
              <a:rPr lang="ja-JP" altLang="en-US" dirty="0" smtClean="0"/>
              <a:t> </a:t>
            </a:r>
            <a:r>
              <a:rPr lang="en-US" altLang="ja-JP" dirty="0" smtClean="0"/>
              <a:t>down </a:t>
            </a:r>
            <a:r>
              <a:rPr lang="ja-JP" altLang="en-US" dirty="0" smtClean="0"/>
              <a:t>以外も！</a:t>
            </a:r>
            <a:r>
              <a:rPr lang="en-US" altLang="ja-JP" dirty="0" smtClean="0"/>
              <a:t>(warning-only, idle-timeout)</a:t>
            </a:r>
          </a:p>
          <a:p>
            <a:pPr lvl="2"/>
            <a:r>
              <a:rPr lang="pt-BR" altLang="ja-JP" dirty="0" err="1" smtClean="0"/>
              <a:t>see</a:t>
            </a:r>
            <a:r>
              <a:rPr lang="pt-BR" altLang="ja-JP" dirty="0" smtClean="0"/>
              <a:t> [</a:t>
            </a:r>
            <a:r>
              <a:rPr lang="pt-BR" altLang="ja-JP" dirty="0"/>
              <a:t>janog:</a:t>
            </a:r>
            <a:r>
              <a:rPr lang="pt-BR" altLang="ja-JP" dirty="0" smtClean="0"/>
              <a:t>14043]</a:t>
            </a:r>
            <a:r>
              <a:rPr lang="en-US" altLang="ja-JP" dirty="0" smtClean="0"/>
              <a:t>〜</a:t>
            </a:r>
            <a:r>
              <a:rPr lang="pt-BR" altLang="ja-JP" dirty="0" smtClean="0"/>
              <a:t> </a:t>
            </a:r>
          </a:p>
          <a:p>
            <a:pPr lvl="1"/>
            <a:r>
              <a:rPr lang="ja-JP" altLang="en-US" dirty="0" smtClean="0"/>
              <a:t>ピア</a:t>
            </a:r>
            <a:r>
              <a:rPr lang="en-US" altLang="ja-JP" dirty="0" smtClean="0"/>
              <a:t>/</a:t>
            </a:r>
            <a:r>
              <a:rPr lang="ja-JP" altLang="en-US" dirty="0" smtClean="0"/>
              <a:t>顧客</a:t>
            </a:r>
            <a:r>
              <a:rPr lang="en-US" altLang="ja-JP" dirty="0" smtClean="0"/>
              <a:t>/</a:t>
            </a:r>
            <a:r>
              <a:rPr lang="ja-JP" altLang="en-US" dirty="0" smtClean="0"/>
              <a:t>トランジットごとの最適な設定は？</a:t>
            </a:r>
            <a:endParaRPr lang="en-US" altLang="ja-JP" dirty="0" smtClean="0"/>
          </a:p>
          <a:p>
            <a:pPr lvl="1"/>
            <a:r>
              <a:rPr lang="ja-JP" altLang="en-US" dirty="0" smtClean="0"/>
              <a:t>適切な設定値を導くには？</a:t>
            </a:r>
            <a:endParaRPr lang="en-US" altLang="ja-JP" dirty="0" smtClean="0"/>
          </a:p>
          <a:p>
            <a:pPr lvl="2"/>
            <a:r>
              <a:rPr lang="en-US" altLang="ja-JP" dirty="0"/>
              <a:t>+N% limit  </a:t>
            </a:r>
            <a:r>
              <a:rPr lang="ja-JP" altLang="en-US" dirty="0" smtClean="0"/>
              <a:t>をスライドさせていく</a:t>
            </a:r>
            <a:endParaRPr lang="en-US" altLang="ja-JP" dirty="0" smtClean="0"/>
          </a:p>
          <a:p>
            <a:pPr lvl="2"/>
            <a:r>
              <a:rPr lang="ja-JP" altLang="ja-JP" dirty="0" smtClean="0"/>
              <a:t>P</a:t>
            </a:r>
            <a:r>
              <a:rPr lang="en-US" altLang="ja-JP" dirty="0" err="1" smtClean="0"/>
              <a:t>eeringDB</a:t>
            </a:r>
            <a:r>
              <a:rPr lang="ja-JP" altLang="en-US" dirty="0" smtClean="0"/>
              <a:t>を参照する</a:t>
            </a:r>
            <a:endParaRPr lang="en-US" altLang="ja-JP" dirty="0"/>
          </a:p>
          <a:p>
            <a:r>
              <a:rPr lang="ja-JP" altLang="ja-JP" dirty="0" smtClean="0"/>
              <a:t>O</a:t>
            </a:r>
            <a:r>
              <a:rPr lang="en-US" altLang="ja-JP" dirty="0" err="1" smtClean="0"/>
              <a:t>utbound</a:t>
            </a:r>
            <a:r>
              <a:rPr lang="en-US" altLang="ja-JP" dirty="0" smtClean="0"/>
              <a:t> maximum prefix limit</a:t>
            </a:r>
          </a:p>
          <a:p>
            <a:pPr lvl="1"/>
            <a:r>
              <a:rPr lang="ja-JP" altLang="en-US" dirty="0" smtClean="0"/>
              <a:t>実装は</a:t>
            </a:r>
            <a:r>
              <a:rPr lang="en-US" altLang="ja-JP" dirty="0" smtClean="0"/>
              <a:t>bird</a:t>
            </a:r>
            <a:r>
              <a:rPr lang="ja-JP" altLang="en-US" dirty="0" smtClean="0"/>
              <a:t>のみ</a:t>
            </a:r>
            <a:endParaRPr lang="en-US" altLang="ja-JP" dirty="0" smtClean="0"/>
          </a:p>
          <a:p>
            <a:pPr lvl="1"/>
            <a:r>
              <a:rPr lang="ja-JP" altLang="en-US" dirty="0" smtClean="0"/>
              <a:t>同様に適切な設定値をどうするのか</a:t>
            </a:r>
            <a:endParaRPr lang="en-US" altLang="ja-JP" dirty="0" smtClean="0"/>
          </a:p>
        </p:txBody>
      </p:sp>
    </p:spTree>
    <p:extLst>
      <p:ext uri="{BB962C8B-B14F-4D97-AF65-F5344CB8AC3E}">
        <p14:creationId xmlns:p14="http://schemas.microsoft.com/office/powerpoint/2010/main" val="359354452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a:bodyPr>
          <a:lstStyle/>
          <a:p>
            <a:r>
              <a:rPr kumimoji="1" lang="ja-JP" altLang="en-US" sz="3600" dirty="0" smtClean="0"/>
              <a:t>知識に依存した対策</a:t>
            </a:r>
            <a:endParaRPr kumimoji="1" lang="ja-JP" altLang="en-US" sz="3600" dirty="0"/>
          </a:p>
        </p:txBody>
      </p:sp>
      <p:sp>
        <p:nvSpPr>
          <p:cNvPr id="3" name="コンテンツ プレースホルダー 2"/>
          <p:cNvSpPr>
            <a:spLocks noGrp="1"/>
          </p:cNvSpPr>
          <p:nvPr>
            <p:ph idx="1"/>
          </p:nvPr>
        </p:nvSpPr>
        <p:spPr>
          <a:xfrm>
            <a:off x="457200" y="1170052"/>
            <a:ext cx="8229600" cy="4956112"/>
          </a:xfrm>
        </p:spPr>
        <p:txBody>
          <a:bodyPr>
            <a:normAutofit/>
          </a:bodyPr>
          <a:lstStyle/>
          <a:p>
            <a:r>
              <a:rPr lang="en-US" altLang="ja-JP" dirty="0" err="1" smtClean="0"/>
              <a:t>Bignetwork</a:t>
            </a:r>
            <a:r>
              <a:rPr lang="ja-JP" altLang="en-US" dirty="0" smtClean="0"/>
              <a:t> </a:t>
            </a:r>
            <a:r>
              <a:rPr lang="en-US" altLang="ja-JP" dirty="0" smtClean="0"/>
              <a:t>Filter</a:t>
            </a:r>
            <a:r>
              <a:rPr lang="ja-JP" altLang="en-US" dirty="0" smtClean="0"/>
              <a:t> </a:t>
            </a:r>
            <a:r>
              <a:rPr lang="en-US" altLang="ja-JP" dirty="0" smtClean="0"/>
              <a:t>(</a:t>
            </a:r>
            <a:r>
              <a:rPr lang="en-US" altLang="ja-JP" dirty="0" err="1" smtClean="0"/>
              <a:t>ntt.net</a:t>
            </a:r>
            <a:r>
              <a:rPr lang="en-US" altLang="ja-JP" dirty="0" smtClean="0"/>
              <a:t>)</a:t>
            </a:r>
            <a:endParaRPr lang="ja-JP" altLang="en-US" dirty="0"/>
          </a:p>
          <a:p>
            <a:endParaRPr lang="ja-JP" altLang="en-US" dirty="0"/>
          </a:p>
        </p:txBody>
      </p:sp>
      <p:pic>
        <p:nvPicPr>
          <p:cNvPr id="4" name="図 3"/>
          <p:cNvPicPr>
            <a:picLocks noChangeAspect="1"/>
          </p:cNvPicPr>
          <p:nvPr/>
        </p:nvPicPr>
        <p:blipFill>
          <a:blip r:embed="rId2"/>
          <a:stretch>
            <a:fillRect/>
          </a:stretch>
        </p:blipFill>
        <p:spPr>
          <a:xfrm>
            <a:off x="457200" y="1887917"/>
            <a:ext cx="8384229" cy="4500500"/>
          </a:xfrm>
          <a:prstGeom prst="rect">
            <a:avLst/>
          </a:prstGeom>
        </p:spPr>
      </p:pic>
      <p:sp>
        <p:nvSpPr>
          <p:cNvPr id="5" name="テキスト ボックス 4"/>
          <p:cNvSpPr txBox="1"/>
          <p:nvPr/>
        </p:nvSpPr>
        <p:spPr>
          <a:xfrm>
            <a:off x="1431632" y="6388417"/>
            <a:ext cx="7712368" cy="369332"/>
          </a:xfrm>
          <a:prstGeom prst="rect">
            <a:avLst/>
          </a:prstGeom>
          <a:noFill/>
        </p:spPr>
        <p:txBody>
          <a:bodyPr wrap="none" rtlCol="0">
            <a:spAutoFit/>
          </a:bodyPr>
          <a:lstStyle/>
          <a:p>
            <a:r>
              <a:rPr lang="en-US" altLang="ja-JP" dirty="0"/>
              <a:t>https://</a:t>
            </a:r>
            <a:r>
              <a:rPr lang="en-US" altLang="ja-JP" dirty="0" err="1"/>
              <a:t>www.nanog.org</a:t>
            </a:r>
            <a:r>
              <a:rPr lang="en-US" altLang="ja-JP" dirty="0"/>
              <a:t>/sites/default/files/</a:t>
            </a:r>
            <a:r>
              <a:rPr lang="en-US" altLang="ja-JP" dirty="0" err="1"/>
              <a:t>Snijders_Everyday_Practical_Bgp.pdf</a:t>
            </a:r>
            <a:endParaRPr kumimoji="1" lang="ja-JP" altLang="en-US" dirty="0"/>
          </a:p>
        </p:txBody>
      </p:sp>
      <p:sp>
        <p:nvSpPr>
          <p:cNvPr id="6" name="角丸四角形 5"/>
          <p:cNvSpPr/>
          <p:nvPr/>
        </p:nvSpPr>
        <p:spPr>
          <a:xfrm>
            <a:off x="537713" y="1887917"/>
            <a:ext cx="7676727" cy="1487450"/>
          </a:xfrm>
          <a:prstGeom prst="roundRect">
            <a:avLst/>
          </a:prstGeom>
          <a:solidFill>
            <a:srgbClr val="FDEADA">
              <a:alpha val="74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ja-JP" altLang="en-US" sz="2000" dirty="0" smtClean="0">
                <a:solidFill>
                  <a:schemeClr val="tx2"/>
                </a:solidFill>
              </a:rPr>
              <a:t>顧客の</a:t>
            </a:r>
            <a:r>
              <a:rPr kumimoji="1" lang="en-US" altLang="ja-JP" sz="2000" dirty="0" smtClean="0">
                <a:solidFill>
                  <a:schemeClr val="tx2"/>
                </a:solidFill>
              </a:rPr>
              <a:t>NW</a:t>
            </a:r>
            <a:r>
              <a:rPr kumimoji="1" lang="ja-JP" altLang="en-US" sz="2000" dirty="0" smtClean="0">
                <a:solidFill>
                  <a:schemeClr val="tx2"/>
                </a:solidFill>
              </a:rPr>
              <a:t>から、</a:t>
            </a:r>
            <a:r>
              <a:rPr kumimoji="1" lang="en-US" altLang="ja-JP" sz="2000" dirty="0" smtClean="0">
                <a:solidFill>
                  <a:schemeClr val="tx2"/>
                </a:solidFill>
              </a:rPr>
              <a:t>”</a:t>
            </a:r>
            <a:r>
              <a:rPr kumimoji="1" lang="en-US" altLang="ja-JP" sz="2000" dirty="0" err="1" smtClean="0">
                <a:solidFill>
                  <a:schemeClr val="tx2"/>
                </a:solidFill>
              </a:rPr>
              <a:t>bignetwork</a:t>
            </a:r>
            <a:r>
              <a:rPr kumimoji="1" lang="en-US" altLang="ja-JP" sz="2000" dirty="0" smtClean="0">
                <a:solidFill>
                  <a:schemeClr val="tx2"/>
                </a:solidFill>
              </a:rPr>
              <a:t>”</a:t>
            </a:r>
            <a:r>
              <a:rPr kumimoji="1" lang="ja-JP" altLang="en-US" sz="2000" dirty="0" smtClean="0">
                <a:solidFill>
                  <a:schemeClr val="tx2"/>
                </a:solidFill>
              </a:rPr>
              <a:t>からの経路が来そうにないならば、</a:t>
            </a:r>
            <a:r>
              <a:rPr lang="en-US" altLang="ja-JP" sz="2000" dirty="0">
                <a:solidFill>
                  <a:schemeClr val="tx2"/>
                </a:solidFill>
              </a:rPr>
              <a:t> </a:t>
            </a:r>
            <a:r>
              <a:rPr lang="en-US" altLang="ja-JP" sz="2000" dirty="0" smtClean="0">
                <a:solidFill>
                  <a:schemeClr val="tx2"/>
                </a:solidFill>
              </a:rPr>
              <a:t>“</a:t>
            </a:r>
            <a:r>
              <a:rPr lang="ja-JP" altLang="ja-JP" sz="2000" dirty="0" smtClean="0">
                <a:solidFill>
                  <a:schemeClr val="tx2"/>
                </a:solidFill>
              </a:rPr>
              <a:t>b</a:t>
            </a:r>
            <a:r>
              <a:rPr lang="en-US" altLang="ja-JP" sz="2000" dirty="0" err="1" smtClean="0">
                <a:solidFill>
                  <a:schemeClr val="tx2"/>
                </a:solidFill>
              </a:rPr>
              <a:t>ignetwork</a:t>
            </a:r>
            <a:r>
              <a:rPr lang="en-US" altLang="ja-JP" sz="2000" dirty="0" smtClean="0">
                <a:solidFill>
                  <a:schemeClr val="tx2"/>
                </a:solidFill>
              </a:rPr>
              <a:t>”</a:t>
            </a:r>
            <a:r>
              <a:rPr lang="ja-JP" altLang="en-US" sz="2000" dirty="0" smtClean="0">
                <a:solidFill>
                  <a:schemeClr val="tx2"/>
                </a:solidFill>
              </a:rPr>
              <a:t> の</a:t>
            </a:r>
            <a:r>
              <a:rPr lang="en-US" altLang="ja-JP" sz="2000" dirty="0" smtClean="0">
                <a:solidFill>
                  <a:schemeClr val="tx2"/>
                </a:solidFill>
              </a:rPr>
              <a:t>AS</a:t>
            </a:r>
            <a:r>
              <a:rPr lang="ja-JP" altLang="en-US" sz="2000" dirty="0" smtClean="0">
                <a:solidFill>
                  <a:schemeClr val="tx2"/>
                </a:solidFill>
              </a:rPr>
              <a:t>が</a:t>
            </a:r>
            <a:r>
              <a:rPr kumimoji="1" lang="en-US" altLang="ja-JP" sz="2000" dirty="0" smtClean="0">
                <a:solidFill>
                  <a:schemeClr val="tx2"/>
                </a:solidFill>
              </a:rPr>
              <a:t>AS_PATH</a:t>
            </a:r>
            <a:r>
              <a:rPr kumimoji="1" lang="ja-JP" altLang="en-US" sz="2000" dirty="0" smtClean="0">
                <a:solidFill>
                  <a:schemeClr val="tx2"/>
                </a:solidFill>
              </a:rPr>
              <a:t>に入っていれば</a:t>
            </a:r>
            <a:r>
              <a:rPr kumimoji="1" lang="en-US" altLang="ja-JP" sz="2000" dirty="0" smtClean="0">
                <a:solidFill>
                  <a:schemeClr val="tx2"/>
                </a:solidFill>
              </a:rPr>
              <a:t> Deny </a:t>
            </a:r>
            <a:r>
              <a:rPr kumimoji="1" lang="ja-JP" altLang="en-US" sz="2000" dirty="0" smtClean="0">
                <a:solidFill>
                  <a:schemeClr val="tx2"/>
                </a:solidFill>
              </a:rPr>
              <a:t>する</a:t>
            </a:r>
            <a:r>
              <a:rPr kumimoji="1" lang="en-US" altLang="ja-JP" sz="2000" dirty="0" smtClean="0">
                <a:solidFill>
                  <a:schemeClr val="tx2"/>
                </a:solidFill>
              </a:rPr>
              <a:t>(</a:t>
            </a:r>
            <a:r>
              <a:rPr lang="ja-JP" altLang="en-US" sz="2000" dirty="0" smtClean="0">
                <a:solidFill>
                  <a:schemeClr val="tx2"/>
                </a:solidFill>
              </a:rPr>
              <a:t>意訳</a:t>
            </a:r>
            <a:r>
              <a:rPr kumimoji="1" lang="en-US" altLang="ja-JP" sz="2000" dirty="0" smtClean="0">
                <a:solidFill>
                  <a:schemeClr val="tx2"/>
                </a:solidFill>
              </a:rPr>
              <a:t>)</a:t>
            </a:r>
            <a:endParaRPr kumimoji="1" lang="ja-JP" altLang="en-US" sz="2000" dirty="0">
              <a:solidFill>
                <a:schemeClr val="tx2"/>
              </a:solidFill>
            </a:endParaRPr>
          </a:p>
        </p:txBody>
      </p:sp>
    </p:spTree>
    <p:extLst>
      <p:ext uri="{BB962C8B-B14F-4D97-AF65-F5344CB8AC3E}">
        <p14:creationId xmlns:p14="http://schemas.microsoft.com/office/powerpoint/2010/main" val="1904231416"/>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lang="en-US" altLang="ja-JP" dirty="0"/>
              <a:t>Secure BGP</a:t>
            </a:r>
            <a:endParaRPr kumimoji="1" lang="ja-JP" altLang="en-US" dirty="0"/>
          </a:p>
        </p:txBody>
      </p:sp>
      <p:sp>
        <p:nvSpPr>
          <p:cNvPr id="3" name="コンテンツ プレースホルダー 2"/>
          <p:cNvSpPr>
            <a:spLocks noGrp="1"/>
          </p:cNvSpPr>
          <p:nvPr>
            <p:ph idx="1"/>
          </p:nvPr>
        </p:nvSpPr>
        <p:spPr>
          <a:xfrm>
            <a:off x="457200" y="1170052"/>
            <a:ext cx="8229600" cy="4956112"/>
          </a:xfrm>
        </p:spPr>
        <p:txBody>
          <a:bodyPr>
            <a:normAutofit fontScale="92500"/>
          </a:bodyPr>
          <a:lstStyle/>
          <a:p>
            <a:pPr marL="0" indent="0">
              <a:buNone/>
            </a:pPr>
            <a:r>
              <a:rPr kumimoji="1" lang="en-US" altLang="ja-JP" dirty="0" smtClean="0"/>
              <a:t>BGP</a:t>
            </a:r>
            <a:r>
              <a:rPr kumimoji="1" lang="ja-JP" altLang="en-US" dirty="0" smtClean="0"/>
              <a:t>元来の脆弱性を補う提案がいくつかある</a:t>
            </a:r>
            <a:endParaRPr kumimoji="1" lang="en-US" altLang="ja-JP" dirty="0" smtClean="0"/>
          </a:p>
          <a:p>
            <a:r>
              <a:rPr lang="en-US" altLang="ja-JP" dirty="0"/>
              <a:t>BGP Prefix Origin </a:t>
            </a:r>
            <a:r>
              <a:rPr lang="en-US" altLang="ja-JP" dirty="0" smtClean="0"/>
              <a:t>Validation</a:t>
            </a:r>
          </a:p>
          <a:p>
            <a:pPr lvl="1"/>
            <a:r>
              <a:rPr lang="en-US" altLang="ja-JP" dirty="0" smtClean="0"/>
              <a:t>Route Origin Authorizations(ROAs)</a:t>
            </a:r>
            <a:r>
              <a:rPr lang="ja-JP" altLang="en-US" dirty="0" smtClean="0"/>
              <a:t>を配布し検証する</a:t>
            </a:r>
            <a:endParaRPr lang="en-US" altLang="ja-JP" dirty="0"/>
          </a:p>
          <a:p>
            <a:pPr lvl="1"/>
            <a:r>
              <a:rPr lang="ja-JP" altLang="en-US" dirty="0" smtClean="0"/>
              <a:t>しかし、</a:t>
            </a:r>
            <a:r>
              <a:rPr lang="en-US" altLang="ja-JP" dirty="0" smtClean="0"/>
              <a:t>Origin AS</a:t>
            </a:r>
            <a:r>
              <a:rPr lang="ja-JP" altLang="en-US" dirty="0" smtClean="0"/>
              <a:t>が正しい今回のようなハイジャックには効果がなかったと思われる</a:t>
            </a:r>
            <a:endParaRPr lang="en-US" altLang="ja-JP" dirty="0" smtClean="0"/>
          </a:p>
          <a:p>
            <a:pPr lvl="2"/>
            <a:r>
              <a:rPr lang="en-US" altLang="ja-JP" dirty="0" err="1" smtClean="0"/>
              <a:t>maxlen</a:t>
            </a:r>
            <a:r>
              <a:rPr lang="en-US" altLang="ja-JP" dirty="0"/>
              <a:t>(maximum prefix length)</a:t>
            </a:r>
            <a:r>
              <a:rPr lang="ja-JP" altLang="en-US" dirty="0"/>
              <a:t>は有効かも</a:t>
            </a:r>
            <a:r>
              <a:rPr lang="ja-JP" altLang="en-US" dirty="0" smtClean="0"/>
              <a:t>しれない</a:t>
            </a:r>
            <a:endParaRPr lang="en-US" altLang="ja-JP" dirty="0"/>
          </a:p>
          <a:p>
            <a:r>
              <a:rPr lang="en-US" altLang="ja-JP" dirty="0"/>
              <a:t>BGP Path </a:t>
            </a:r>
            <a:r>
              <a:rPr lang="en-US" altLang="ja-JP" dirty="0" smtClean="0"/>
              <a:t>Validation</a:t>
            </a:r>
          </a:p>
          <a:p>
            <a:pPr lvl="1"/>
            <a:r>
              <a:rPr kumimoji="1" lang="en-US" altLang="ja-JP" dirty="0" smtClean="0"/>
              <a:t>AS-PATH</a:t>
            </a:r>
            <a:r>
              <a:rPr kumimoji="1" lang="ja-JP" altLang="en-US" dirty="0" smtClean="0"/>
              <a:t>に対して、署名検証する</a:t>
            </a:r>
            <a:endParaRPr kumimoji="1" lang="en-US" altLang="ja-JP" dirty="0" smtClean="0"/>
          </a:p>
          <a:p>
            <a:pPr lvl="1"/>
            <a:r>
              <a:rPr lang="ja-JP" altLang="en-US" dirty="0" smtClean="0"/>
              <a:t>しかし、</a:t>
            </a:r>
            <a:r>
              <a:rPr lang="en-US" altLang="ja-JP" dirty="0" smtClean="0"/>
              <a:t>MITM</a:t>
            </a:r>
            <a:r>
              <a:rPr lang="ja-JP" altLang="en-US" dirty="0" smtClean="0"/>
              <a:t>は防げるが、今回のような</a:t>
            </a:r>
            <a:r>
              <a:rPr lang="en-US" altLang="ja-JP" dirty="0" err="1" smtClean="0"/>
              <a:t>RouteLeak</a:t>
            </a:r>
            <a:r>
              <a:rPr lang="ja-JP" altLang="en-US" dirty="0" smtClean="0"/>
              <a:t>は防げなかったと思われる</a:t>
            </a:r>
            <a:endParaRPr lang="en-US" altLang="ja-JP" dirty="0" smtClean="0"/>
          </a:p>
        </p:txBody>
      </p:sp>
    </p:spTree>
    <p:extLst>
      <p:ext uri="{BB962C8B-B14F-4D97-AF65-F5344CB8AC3E}">
        <p14:creationId xmlns:p14="http://schemas.microsoft.com/office/powerpoint/2010/main" val="2598088027"/>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724186"/>
          </a:xfrm>
        </p:spPr>
        <p:txBody>
          <a:bodyPr>
            <a:normAutofit fontScale="90000"/>
          </a:bodyPr>
          <a:lstStyle/>
          <a:p>
            <a:r>
              <a:rPr lang="ja-JP" altLang="en-US" dirty="0" smtClean="0"/>
              <a:t>ここから先は岡田さん</a:t>
            </a:r>
            <a:r>
              <a:rPr lang="ja-JP" altLang="en-US" dirty="0" smtClean="0"/>
              <a:t>から</a:t>
            </a:r>
            <a:r>
              <a:rPr lang="en-US" altLang="ja-JP" dirty="0" smtClean="0"/>
              <a:t>:</a:t>
            </a:r>
            <a:endParaRPr kumimoji="1" lang="ja-JP" altLang="en-US" dirty="0"/>
          </a:p>
        </p:txBody>
      </p:sp>
      <p:sp>
        <p:nvSpPr>
          <p:cNvPr id="3" name="コンテンツ プレースホルダー 2"/>
          <p:cNvSpPr>
            <a:spLocks noGrp="1"/>
          </p:cNvSpPr>
          <p:nvPr>
            <p:ph idx="1"/>
          </p:nvPr>
        </p:nvSpPr>
        <p:spPr>
          <a:xfrm>
            <a:off x="457200" y="1170052"/>
            <a:ext cx="8229600" cy="4956112"/>
          </a:xfrm>
        </p:spPr>
        <p:txBody>
          <a:bodyPr>
            <a:normAutofit/>
          </a:bodyPr>
          <a:lstStyle/>
          <a:p>
            <a:r>
              <a:rPr kumimoji="1" lang="ja-JP" altLang="en-US" dirty="0" smtClean="0"/>
              <a:t>バトンタッチ！</a:t>
            </a:r>
            <a:endParaRPr kumimoji="1" lang="ja-JP" altLang="en-US" dirty="0"/>
          </a:p>
        </p:txBody>
      </p:sp>
    </p:spTree>
    <p:extLst>
      <p:ext uri="{BB962C8B-B14F-4D97-AF65-F5344CB8AC3E}">
        <p14:creationId xmlns:p14="http://schemas.microsoft.com/office/powerpoint/2010/main" val="175120493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13194</TotalTime>
  <Words>1084</Words>
  <Application>Microsoft Macintosh PowerPoint</Application>
  <PresentationFormat>画面に合わせる (4:3)</PresentationFormat>
  <Paragraphs>152</Paragraphs>
  <Slides>17</Slides>
  <Notes>0</Notes>
  <HiddenSlides>0</HiddenSlides>
  <MMClips>0</MMClips>
  <ScaleCrop>false</ScaleCrop>
  <HeadingPairs>
    <vt:vector size="4" baseType="variant">
      <vt:variant>
        <vt:lpstr>テーマ</vt:lpstr>
      </vt:variant>
      <vt:variant>
        <vt:i4>2</vt:i4>
      </vt:variant>
      <vt:variant>
        <vt:lpstr>スライド タイトル</vt:lpstr>
      </vt:variant>
      <vt:variant>
        <vt:i4>17</vt:i4>
      </vt:variant>
    </vt:vector>
  </HeadingPairs>
  <TitlesOfParts>
    <vt:vector size="19" baseType="lpstr">
      <vt:lpstr>ホワイト</vt:lpstr>
      <vt:lpstr>2_ホワイト</vt:lpstr>
      <vt:lpstr>BGP経路問題発生時の行動を考えよう</vt:lpstr>
      <vt:lpstr>影響の出方</vt:lpstr>
      <vt:lpstr>対策の観点は3つ</vt:lpstr>
      <vt:lpstr>経路漏れ: Route Leak</vt:lpstr>
      <vt:lpstr>オペミスだけとは限らない</vt:lpstr>
      <vt:lpstr>PowerPoint プレゼンテーション</vt:lpstr>
      <vt:lpstr>Route Leakされるのを防ぐ</vt:lpstr>
      <vt:lpstr>More Specifics</vt:lpstr>
      <vt:lpstr>ピアからのRoute Leak</vt:lpstr>
      <vt:lpstr>対策提案など</vt:lpstr>
      <vt:lpstr>PowerPoint プレゼンテーション</vt:lpstr>
      <vt:lpstr>何をもって、経路が”正しくない”と言えるのか</vt:lpstr>
      <vt:lpstr>通常のアップデートと区別(できない！)</vt:lpstr>
      <vt:lpstr>Prefix Limit</vt:lpstr>
      <vt:lpstr>知識に依存した対策</vt:lpstr>
      <vt:lpstr>Secure BGP</vt:lpstr>
      <vt:lpstr>ここから先は岡田さんから:</vt:lpstr>
    </vt:vector>
  </TitlesOfParts>
  <Company>NTTCommunications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西塚 要</dc:creator>
  <cp:lastModifiedBy>西塚 要</cp:lastModifiedBy>
  <cp:revision>102</cp:revision>
  <dcterms:created xsi:type="dcterms:W3CDTF">2017-08-30T00:49:28Z</dcterms:created>
  <dcterms:modified xsi:type="dcterms:W3CDTF">2017-09-29T01:50:59Z</dcterms:modified>
</cp:coreProperties>
</file>